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7" r:id="rId3"/>
    <p:sldId id="259" r:id="rId4"/>
    <p:sldId id="260" r:id="rId5"/>
    <p:sldId id="327" r:id="rId6"/>
    <p:sldId id="269" r:id="rId7"/>
    <p:sldId id="264" r:id="rId8"/>
    <p:sldId id="299" r:id="rId9"/>
    <p:sldId id="325" r:id="rId10"/>
    <p:sldId id="323" r:id="rId11"/>
    <p:sldId id="300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9" r:id="rId21"/>
    <p:sldId id="317" r:id="rId22"/>
    <p:sldId id="320" r:id="rId23"/>
    <p:sldId id="290" r:id="rId24"/>
    <p:sldId id="308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 varScale="1">
        <p:scale>
          <a:sx n="84" d="100"/>
          <a:sy n="84" d="100"/>
        </p:scale>
        <p:origin x="-143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00F34-D999-4DF4-AB76-D69D41AD85EA}" type="datetimeFigureOut">
              <a:rPr lang="tr-TR" smtClean="0"/>
              <a:pPr/>
              <a:t>04.04.2014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ADF84-3B58-485F-BA9C-96AF8133EC3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04.04.2014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04.04.2014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8134672" cy="147002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KRİTİK (ELEŞTİREL) DÜŞÜNME</a:t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sz="3100" dirty="0" smtClean="0">
                <a:solidFill>
                  <a:srgbClr val="002060"/>
                </a:solidFill>
              </a:rPr>
              <a:t>MUHAKEME ETME BECERİSİ – DOĞRU KARAR VERME</a:t>
            </a:r>
            <a:endParaRPr lang="tr-TR" sz="3100" dirty="0">
              <a:solidFill>
                <a:srgbClr val="002060"/>
              </a:solidFill>
            </a:endParaRPr>
          </a:p>
        </p:txBody>
      </p:sp>
      <p:sp>
        <p:nvSpPr>
          <p:cNvPr id="4" name="3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700" b="1" dirty="0" smtClean="0"/>
              <a:t/>
            </a:r>
            <a:br>
              <a:rPr lang="tr-TR" sz="2700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6" name="Picture 2" descr="E:\DCIM\100CANON\IMG_21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0472" cy="5488117"/>
          </a:xfrm>
          <a:prstGeom prst="rect">
            <a:avLst/>
          </a:prstGeom>
          <a:noFill/>
        </p:spPr>
      </p:pic>
      <p:sp>
        <p:nvSpPr>
          <p:cNvPr id="5" name="4 Oval Belirtme Çizgisi"/>
          <p:cNvSpPr/>
          <p:nvPr/>
        </p:nvSpPr>
        <p:spPr>
          <a:xfrm>
            <a:off x="3635896" y="620688"/>
            <a:ext cx="3888432" cy="1152128"/>
          </a:xfrm>
          <a:prstGeom prst="wedgeEllipseCallout">
            <a:avLst>
              <a:gd name="adj1" fmla="val 3847"/>
              <a:gd name="adj2" fmla="val 6485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</a:rPr>
              <a:t>Bunların hepsi benim eserim!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6 Dikdörtgen Belirtme Çizgisi"/>
          <p:cNvSpPr/>
          <p:nvPr/>
        </p:nvSpPr>
        <p:spPr>
          <a:xfrm rot="21284223">
            <a:off x="2412625" y="3292365"/>
            <a:ext cx="1786958" cy="1218024"/>
          </a:xfrm>
          <a:prstGeom prst="wedgeRectCallout">
            <a:avLst>
              <a:gd name="adj1" fmla="val -19037"/>
              <a:gd name="adj2" fmla="val 51106"/>
            </a:avLst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b="1" dirty="0" smtClean="0">
              <a:solidFill>
                <a:srgbClr val="FF0000"/>
              </a:solidFill>
            </a:endParaRPr>
          </a:p>
          <a:p>
            <a:pPr algn="ctr"/>
            <a:r>
              <a:rPr lang="tr-TR" sz="2000" b="1" dirty="0" smtClean="0">
                <a:solidFill>
                  <a:srgbClr val="FF0000"/>
                </a:solidFill>
              </a:rPr>
              <a:t>WonKy evleri!</a:t>
            </a:r>
          </a:p>
          <a:p>
            <a:pPr algn="ctr"/>
            <a:r>
              <a:rPr lang="tr-TR" sz="2000" b="1" dirty="0" smtClean="0">
                <a:solidFill>
                  <a:srgbClr val="FF0000"/>
                </a:solidFill>
              </a:rPr>
              <a:t>Severek yaşayacaksınız!</a:t>
            </a:r>
          </a:p>
          <a:p>
            <a:pPr algn="ctr"/>
            <a:r>
              <a:rPr lang="tr-TR" sz="2000" b="1" dirty="0" smtClean="0">
                <a:solidFill>
                  <a:srgbClr val="FF0000"/>
                </a:solidFill>
              </a:rPr>
              <a:t>(Gerçekten)</a:t>
            </a:r>
          </a:p>
          <a:p>
            <a:pPr algn="ctr"/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8" name="7 Köşeleri Yuvarlanmış Dikdörtgen Belirtme Çizgisi"/>
          <p:cNvSpPr/>
          <p:nvPr/>
        </p:nvSpPr>
        <p:spPr>
          <a:xfrm>
            <a:off x="1763688" y="5229200"/>
            <a:ext cx="6552728" cy="1296144"/>
          </a:xfrm>
          <a:prstGeom prst="wedgeRoundRectCallout">
            <a:avLst>
              <a:gd name="adj1" fmla="val -57886"/>
              <a:gd name="adj2" fmla="val -4599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200" b="1" dirty="0" smtClean="0">
                <a:solidFill>
                  <a:schemeClr val="tx1"/>
                </a:solidFill>
              </a:rPr>
              <a:t>Kendine yönelik   takdirin sana bina, pazarlama ve etkileyicilik yönünde eşsiz becerilere sahip olduğunu söylüyor. Benim zayıf kritik düşünme becerilerim seninle aynı fikirde olmamı engelliyor.</a:t>
            </a:r>
            <a:endParaRPr lang="tr-TR" sz="2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 </a:t>
            </a:r>
            <a:br>
              <a:rPr lang="tr-TR" dirty="0" smtClean="0"/>
            </a:br>
            <a:r>
              <a:rPr lang="tr-TR" dirty="0" smtClean="0"/>
              <a:t>KENDİMİZİN DUYGUSAL YÖNETİMİ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Eğer sakin kalabilir ve sebeplerini bilgiye dayalı bir şekilde sunarsan bakış açını karşındakine ikna edici bir yolla anlatmaya muvaffak olabilirsin.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ÖRNEK UYGULAMA: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 smtClean="0"/>
              <a:t>Kendimizin Duygusal Yönetimi (Her iki örnekteki boşlukları doldurmaya çalışın)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ÖRNEK 1: Diğer kişilerin benimle aynı fikirde olmadıkları veya haksızlığa uğradığımı düşündüğüm zamanda ortaya çıkan </a:t>
            </a:r>
          </a:p>
          <a:p>
            <a:pPr>
              <a:buNone/>
            </a:pPr>
            <a:r>
              <a:rPr lang="tr-TR" dirty="0" smtClean="0"/>
              <a:t>                   ....   ..... ....</a:t>
            </a:r>
          </a:p>
          <a:p>
            <a:pPr>
              <a:buNone/>
            </a:pPr>
            <a:r>
              <a:rPr lang="tr-TR" dirty="0" smtClean="0"/>
              <a:t>gibi duyguların üstesinden gelmem benim için  zordur.</a:t>
            </a: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ÖRNEK 2: Ben ........    .......    ...... yaparak bu duyguların üstesinden gelmeye çalışırım.</a:t>
            </a:r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tr-TR" dirty="0" smtClean="0"/>
              <a:t>Doğru karar vermemiz üzerinde farkında olmamız gereken faktörler vardır. Eğer biz bunları sorgulamazsak kendimizle ve çevremizle ilgili şeyleri normal ve kabul edilebilir olarak görürüz.</a:t>
            </a:r>
          </a:p>
          <a:p>
            <a:pPr>
              <a:buNone/>
            </a:pPr>
            <a:r>
              <a:rPr lang="tr-TR" dirty="0" smtClean="0"/>
              <a:t>            Bu etkiler nelerdir?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ZANLARIMIZ </a:t>
            </a:r>
          </a:p>
          <a:p>
            <a:r>
              <a:rPr lang="tr-TR" dirty="0" smtClean="0"/>
              <a:t>ÖNYARGILARIMIZ</a:t>
            </a:r>
          </a:p>
          <a:p>
            <a:r>
              <a:rPr lang="tr-TR" dirty="0" smtClean="0"/>
              <a:t>MEYİLLERİMİZ</a:t>
            </a:r>
          </a:p>
          <a:p>
            <a:r>
              <a:rPr lang="tr-TR" dirty="0" smtClean="0"/>
              <a:t>NEFRET ETME VEYA HOŞLANMAMAMIZ</a:t>
            </a:r>
          </a:p>
          <a:p>
            <a:r>
              <a:rPr lang="tr-TR" dirty="0" smtClean="0"/>
              <a:t>İNANIŞLARIMIZ</a:t>
            </a:r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UYGULAMA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Aşağıdaki örnek soruları cevaplamaya çalışın.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ÖRNEK 1: Düşünmem Üzerindeki Etkiler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Başkalarının düşüncemi .... ..... ...  diye yargılamamaları için kendi düşünmemi etkileyen unsurlar üzerinde farkında olmaya ihtiyacım var. Düşünmem üzerinde etkili olan bu unsurlar.... ..........  ......dır. </a:t>
            </a:r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ÖRNEK 2: .........yaparak bu etkenlerin üstesinden gelmeye çalışabilirim.</a:t>
            </a:r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UYGULAMA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ÖRNEK 3:</a:t>
            </a:r>
          </a:p>
          <a:p>
            <a:pPr>
              <a:buNone/>
            </a:pPr>
            <a:r>
              <a:rPr lang="tr-TR" dirty="0" smtClean="0"/>
              <a:t>    Diğer kişilerin fikirleri ile mücadele ederken bana çok zor gelen şeyler   .........</a:t>
            </a:r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ÖRNEK 4: Ben bunların üstesinden ........ yaparak gelebilirim.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tr-TR" b="1" dirty="0" smtClean="0"/>
              <a:t>DUR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                         </a:t>
            </a:r>
          </a:p>
          <a:p>
            <a:pPr>
              <a:buNone/>
            </a:pPr>
            <a:r>
              <a:rPr lang="tr-TR" sz="4000" b="1" dirty="0" smtClean="0"/>
              <a:t>                        </a:t>
            </a:r>
          </a:p>
          <a:p>
            <a:pPr>
              <a:buNone/>
            </a:pPr>
            <a:r>
              <a:rPr lang="tr-TR" sz="4000" b="1" dirty="0" smtClean="0"/>
              <a:t>                           </a:t>
            </a:r>
          </a:p>
          <a:p>
            <a:pPr>
              <a:buNone/>
            </a:pPr>
            <a:r>
              <a:rPr lang="tr-TR" sz="4000" b="1" dirty="0" smtClean="0"/>
              <a:t>                             </a:t>
            </a:r>
          </a:p>
          <a:p>
            <a:pPr>
              <a:buNone/>
            </a:pPr>
            <a:r>
              <a:rPr lang="tr-TR" sz="4000" b="1" dirty="0" smtClean="0"/>
              <a:t>                                      </a:t>
            </a:r>
          </a:p>
          <a:p>
            <a:pPr>
              <a:buNone/>
            </a:pPr>
            <a:r>
              <a:rPr lang="tr-TR" sz="4000" b="1" dirty="0" smtClean="0"/>
              <a:t>                                         </a:t>
            </a:r>
          </a:p>
          <a:p>
            <a:pPr>
              <a:buNone/>
            </a:pPr>
            <a:r>
              <a:rPr lang="tr-TR" sz="6500" b="1" dirty="0" smtClean="0"/>
              <a:t>                        </a:t>
            </a:r>
            <a:r>
              <a:rPr lang="tr-TR" sz="7600" b="1" dirty="0" smtClean="0"/>
              <a:t>DÜŞÜN </a:t>
            </a:r>
          </a:p>
          <a:p>
            <a:pPr>
              <a:buNone/>
            </a:pPr>
            <a:r>
              <a:rPr lang="tr-TR" sz="6500" b="1" dirty="0" smtClean="0"/>
              <a:t>                           </a:t>
            </a:r>
          </a:p>
          <a:p>
            <a:pPr>
              <a:buNone/>
            </a:pPr>
            <a:r>
              <a:rPr lang="tr-TR" sz="7600" b="1" dirty="0" smtClean="0"/>
              <a:t>                                                              UYGULA</a:t>
            </a:r>
            <a:endParaRPr lang="tr-TR" sz="7600" b="1" dirty="0"/>
          </a:p>
        </p:txBody>
      </p:sp>
      <p:sp>
        <p:nvSpPr>
          <p:cNvPr id="1026" name="AutoShape 2" descr="data:image/jpeg;base64,/9j/4AAQSkZJRgABAQAAAQABAAD/2wCEAAkGBhASEBAUEBQSFBAVFBAUFRIUFBQUFBQUFBUVFBUUFBIXGyYeFxkjGRQUHy8gIycpLCwsFR4xNTAqNSYrLCkBCQoKDgwOGg8PGiwkHSQpKiwsLCwsKSwsLCkpKSwsKSwsKSkpLCksKSkpKSwsLCksKSwpKSwsLCwpLC8pLCksKf/AABEIALcBFAMBIgACEQEDEQH/xAAcAAABBQEBAQAAAAAAAAAAAAACAAEDBAUGBwj/xAA3EAABAwMBBQQIBgMBAQAAAAABAAIRAwQhMQUGEkFREyJhcQcUMoGRobHBI0JywtHhM1KC8BX/xAAbAQACAwEBAQAAAAAAAAAAAAACAwABBAUGB//EACwRAAICAQQABgAFBQAAAAAAAAABAhEDBBIhMQUTIkFRYSNxgZHRBhQywfH/2gAMAwEAAhEDEQA/APGUySSEYJJJJQgoSSSUIJOkkqIOnTAJ1CDpwUwThQgQRAIQEQChAgE8KalaOLeLAHiYnyCe2pcTgDogckhigyINTwtNllT6O1bz6/UKvSDe9P8Aq7XkfBL81PoPymuysGoxSJ5H4JQFcs6z+Jonu9FbkSMCl2acNVgsyfMouzVbgvLIaatMZOiEUDyU1FpBS5MdCNDttua1dn0+JpHTRPbUg8ePT+Fbs7Yse0xiflzWPJO0bIRoz69pDlZu7eGDyW9tDZPskaH/AMEO09lGGNAyYwqhm9CHPG1ZzNlZauOg0UN23K6raFh2VNrecfNYjbEmSdOqDHk3vcBOG3gy6dsSjeA3TVXLl4aIb8VmVqienYqqK13WJwqLlbqiVVc1aYcIz5LbIpSRwkm2Ioz0kkk8yiTgJIgqINwpFqJIqF0DCUJwkoQSdMnChBIgmARAKi6HAVq0sy/yCrgLpbG34WNHh9crNqMrxx4O34L4ctXme/8AxiVadjHT4Jzs+O80gO8sLRLVCKTqjxTb4cR8Cucssu7PZ5/D9PHHTjfwYdS6ccOJwdJx7kwczoV0G8O74pMpuGAZaZ5nVc8aRC34csMsN0Twmr00sGRx7RNw9E9o78QKGm8hTWp/EHv+iY+jM0uBU6x4j5lW6dRvRUaIyferLQqaQUGzQo02nQ/HCv0rKeUrIpBaFo5wOJSZQ+zXCvc1LfZh1bqug2ZZip3XiHcjyP8Aazdn3tQRidNQu12E8VCA+k7lkf2ubn3RRrSUYtlqw3ec+jwuGWQPMclefuyOPjdoxuPNdRaUAGiOg1UlZghMjoJPHvb9rOTLXzcuOjyvbOzQXF9TDRMDnC4/adyJhowOS9J3mtqEkvcTriYC4m/uKDSeAD6rNpvg6174KRy1Wg48lUq2bucBbN1ftM5WVcXDV047vgRJIpPogc1WqxyCs1KwVOpUTopiJ0iMuKSEuSTaEbjMSSSWkwDpwUySogaclCE6hYkkk6hYycJBEAqsggjASa1EAhbDSEAums64cxpHQLm1ZpXZaSRA00ACzZ8fmLg7fhPiC0M25K0+zoy7Cs7qsDnOedS76YWMzaIwHYJEzy6LQ3dug3HRx+a5WbHJY5I9i9Vj1Tj5bvh/v/yzvLrZFO5pGm/3HQg6AjrquB3g3KuLQ98cVM6PbJb5HoV6LsW5mNfdDufM8gu3o0GOpljmsLSCHNiWkHlB1XCxa/Jo5V3H4PL62axzqatHzIaMFHbN7/uP0XSb9WtvTvKrbbDGkSJkB0d4NPQH7rn7b2j5OXrcWXzIKXyc/UYoxar8ytbnJVtiq0X5MKdrinMyx4LtFX7eu0dSsxlPE5zge7VXLWjOqRJmiLOgsL8yOED6ru93H1CWue7hbjA5rh9nllOJiTED+V01ntKAJOeWkAeC5WolfRujFyi02em0L9kATrgKO82owDWJkTrBHVefWu3uKtAOG4Hmq1bbJd2rZ5mPNOWfO8e2+DAvD47rbLe8e0YJ7RoIM94f0uLv+ydJEj5rS/8AtcQLKmfr5g9VgbRocOWnCDDBxdG2TSikihdUOhCzazSrNWueaqveulG0ZW7KtVyrOKtVnqs6FpgZshHKSeAkjsTTKCdMkE4yjpwEgiChaEAnSSlQsSSZOFCDhE1CEQQhBhEEIRgIWGgoTBOVp7J2C+tmCGdY18v5SpzjBbpPg0YsUsr2wRRudWfparFlcmm6RpzC6pu6bSBLRgRJc6fkq93uhwDiDsDXwHXyXOetwy9LZ2tPodRjmpwaTLWyN6qTPaJHhkT4GNVpbW9Jz3UuzocQcQQXkRAOIZ4+K5XaGw206QqNq0qjSYLQ6Hg+LDyxqsttQJK0WnyS8yrGarUyb/EgrDqvM+aVkcu/S5C8pWGr/wBDl0kuDkZpuTtlehmVaYxR2tP3K3Tp5E6SFcmLjE0G2p7GkQMl1X5cCA3HBpr1W0+q1lCnEBoNT9vxXM3Nfic49SseKTm3a4NeSCglzyXaF0SdVrM2iWsJnlAXOUXqatczA5BHPGmwIzaR0uxrszPVRvvIcc9VmWFxA9ygqXWSjxw4aGb3Rbva+eIc8+9Cy+kfUdVRq15BCpG4IQrHaoW50y5e0xkt+Cy3vVrt5UFZoPgU2CrsXJ30VnPURKJ6ictMUZJMfiSUcp0dAWVE4TJ0wzhBEhCJQtCSSSVFiCdMnUIOE8JgiVBBNCMIGowgYaJregXva0auc1o8yQB9V6/szY7abGsYO60QP59+q8ksKwZVpuOjXscfc4H7L2nZu0aZEiHNIw4HELz3jUppRS65O34a9sZOPf8Aor1rWFRstjvvrk0gSLelwmqR+cnPACFt7YuWCkXNGjXH4CVoejm1DbGm8+3UL3uPUlxA+QXA8148Ty+/S/k26nUyhhv3PLvSDumLS5IpiKLwHUxJMRhzZPj9VyLqa993+3Ude0qfZ8PaUy8gGe8HAS0HrIC8h2hu5VpOLXtc0jUEFd/w7Xxy4kpv1Ls5kU80bvkwqTXHCu2Vt7fXhKNlCCQrNoAA/rBXTeS+hbx12UWMjVM98qau4QqTqqZDkCXBduap7Gj51f2qlxqa4d+DR86v7VUlFBcASlyTipCdlRVnPRtdor2lbjTt6yrPq5KGm9QOcrgqGOXBMaiiqFBxIXFXXItscVIRF/wVdxTCpCvaBvoleZ/lQuCcu+CTnIkqBlyQkJ05amRiqKqcJNCIAJgmhBOmTtEqixJk5CZQg6dMnChBwiCYJwqCQQRhAEYQsJBhaWytu1qB/Dd3ebDlp93I+IWaEbGpWSEZqpK0PxzlB3FnoVPeylVa5lT8N5YRk90y3keXvXoPo6vGv2fRAIJZxNMEHRxXg1yPxD5D6BdRuPvm6yeQ4F1F5HE0ajxHxXndf4YpYWsXd3R0Z53nhsl2uj3hVto7Jo3DC2q0eB/MPIrJtd+bB7A7t2Nx7LjDh5hYW8PpFplrmWpJJwamg0/KOvivO6bBnjOlD9/5McceTdxx9nDbz2LKFeoxjg9rTAcPJYdKrAeQfylSbSvCSeuVn0ah4av6SvZ4MbUFZry5LfBFUryoSUDCiC6CVIwuVlu4/wANHzqftVRW6/8Aio+dT9qrlDF8BNEMo2lM4p2iEwXXJOwqBxUrXKN4VRDkMShJTOQEoqFtjuKiJROKjKNIU2GHJSo0QKlETClMhlOpRW4iDEQpBAHqVoUZSpjdimcyEXEn1VWFS9iJJTutiNQQk2gr3IrYyFjeqeFN6ugOqikTbQARBJydoV2DQ7QpA1M0KQBA2NURNaug2DuxVuMjus/2IJnyA1VbdzZXrFxSp/lLpd+luXfIR717NQt2saGsaA0CAAMALdpNJ5/ql0eW8e8bloGsWFetq7+EcBW9Hj3EuFTPizGkdVJS9F1y4AsfSPhJafgV3pKh2XsqteOqPY91Ok0ObTLfzO04zjIkaKeIeHfh/gS2y++V+py/Bf6j1U8+zMt8X9cr8qo8y21urc2kdsyAdHAgtPPBCyvWiNFubz1rztHUrmo9zqbnCCcA9QPFczVBC42LDlUazVf0fQFq8c0nFhV6xOqjtz3Kv6f5UfFqjoHuVf0j7pu2kEp2VGogUDdE5TaAsu13fhUvN/7VXJRV3fh0/wDv7KtxlBGPAcp0yQopUHGja5HQO4mY5CShaUznqki2xnlA4pi5DKZQtscoCnlCSrQtiKaUiUkQI/EkmhJUXyDwFTMBXXbx+jW7szFQ0nDqxx6ToRKwNkbGrXFVtOg0vqOmGiJMCUnzExqhRR4E7cELT2jsC6oPcytSe1w1BBWc4dVFJMKqLbq7CNZ1/pO1rYPPHJU+z6I6bTGqGq6CtvsngRhVagElWADCrVTkq4lS6HACXCOiFqdrcowSRgCka1QiUbQUNBHX+jogXmedOoB54P2K9j2W6nEOOcr56srt1NzXMMOBBB5ggruNiekF2G3DeLMB7YB15t0PuhdLSamEYeXN19njPGvC9RLUf3eCKnxTj7/odztwBrXhh1EeRcY+67TYFi2lb02tEQ0Lzd+16Fak406jXFsOLZ7w4TOWnI0Xp+yrgPo03NyC0LTq3wqdnO/p6FZsjnHa/g8z9Ju6dR1wa9NhLXgcRAJhzRGemAF5rf7Mc3UEe5fUDmgiDouY3h3FoV2ngAY+D+n4cli9MuzuZ9PnxSeTC7XdfwfN1SjEoaWKdXyH3Wzt+wFGrUZIPCSJGRjoVkMjs6v/AD91kyRp0dfRZ/NgpFFowkVNQYCDKepQHJDuXRvUW1Y1f/HT/wC/sqqs1z+HT/6+yqqQ6JPscJwhJRNRAINpTFP1QKkExnBDKMqM6o0AxkkihVgCSlJMiKHlJMkqIeibf3wfcBz6jhJJIHFkiCJjkuW3f22+1r061P2mHHLwKmrbqXLZ4mwBz1HylZ9O0dwh0SCXDAJOCsEFjSdOza22bV5vXUrVnVHucSesHnPwWFdPlzj1JPxSc6NUjTlMjFR6KfIDBqiOgRdgU4pHmCjtESYVMaIvV2k5geaFrYKT/ugCS45JmWo5cJ96Z1uOiiYrFMQCqdl8EXqgOhQm0PIqdrlB6w75q05AyUULsnBWLNzuNkg+0EwqtxJIKltngubBnOkK9zBcUMy5Ic7PM/Ver+jn0ispsbQuXQ0YZUJwJJwei8ca/J8T91cplwEkEDyWmE9vBx9TgcpKcOJL3PqZu3LYt4hWpcOs9o3+VxW+npKosY6lbOD3kEGoCIEj8p5leMU710amEuMnOU3zIrlGPL/cZFtdJfQ207zjLidSqNJw7GtOvdH9o7mi7xz1UAb+DU82rPN3ydHR44447Ylam8gYUoqEqO2pkgwYU3YuGpBCXKjpQuga9LuM8OL7Kv2CuH2Gf9fZVnOMnKqLdBzSANIoeE9FYLlss2S0ilDx36QqGR7Jkjh18FHOuwdiMAFCVqXVkGdDyxhZ3ZooyTBaIyUCtikFHUoo1NASgyBwQyp3UiYQG3d0nyRbkBtZGn4UxpuHIoVdg0KUkoSUsh7HtxgpWzalQPa9zXtDHNIBBE8Wf/ZXnNpeANYM44p95mVJtPeq7uAwVqznhgLWzw4BwdBnzKz2OwAuXg07xwqXLNt2S7Rrh5YAI4ZBJ1dJkHwQ3Lh3Y6NQ8E5Q9lJWpUqKpklJ2VNKgbTIRGmese5U6DVjuOVP6k8/lMa6HRV+xzqOS6+ndthvZw+KZDoPsyRqqYucnFdHLC1hL1c9Sui2hXpipUJg9ymORzB8VlvrB/C7hDZ5D5Z5qwVkv2KLWRqkKY6KW519ypCsVEmw9ypWHWbkYlFZ1Q14JEBC6rkBOyrPQ/JXzRXDYQtac+26PBpVp3ZEAS/3DXzVMZ8EwnGSpyVtRosFMCIeR5hH601ogMqR5qrbv7zQ6YJaDpMEgHVehVfR1buH4dy4YmHsB5xycEueVQ/yKWBS6OCqXrC09w46uKzby/aWcLG8IJBOZmFsbX2cKQMPDhB5RpjqQuZqGU7FU+ReSHl8IsWzZacwcY6qy1sc5wq9oWR3tfep4byKk+xmPoKrHC3XUx8AojTbz6IqvstnqfslxCBicdfkhiMkRmmFMyq5scJyNEAA8R80LnCTn5IuwXwSVLlx9oqNz5U1pSa+owEhrSQC7oCdYXUb77qW9oaXYVm1mvaDIAwY6g89UDai6IuSG+qUf/m0iwUy7tRxwTxg8HNh1nOR0XKVDIwuhrbtuDA5pBkNxBGolYVVmSIyl4dqunYeRP3GtKXE5reZcB01KvHZzwXDWI6c1RpW7joFap1XMJiByyMpkn8MpIjrUS0wcKF1IeBUtwS4CZJ81AKZH+31CKPQLF6s3oElIGO8EkV/YNfRR4Tj+Qp6jTOBIUfq4U/ZTlE5IFRZE6m6cA8uRXV7qW9s5tXtw8maYbwhhjPeniXOCmRzKQqPBJYXDPIkJU1uVDIradfu7s2hUfemo1payk5zQcQ7iABEFTu2Jbz07oOHc5XKWd9UYXQXS4EGCc+fVXKu0XOP5tBzWSWOV9mhSVE21dmsZBZOZ1IKpW9V7Q7hjvCD5TKkpO46jA8w0uaCTyBIkrotq7uWjS3hrwDxcJJaZ7xGDz0VueykyOO5HLPLjPFJnKiaSIAJx4Lfu9iUWg/jjigd0t/vCoXGzixrSXAkk6eROqZHImA4ookk6qN1AFTNbJAQ1KMAZOUdlNIrVGmdMIab8aLZp7FqOpCoACDMZg4MLKpW7xyjJ169IRRmmC1TsFzNFKw6KtcNMwcFNRpnmEdcWBfNItig6ZDvqty23hqtjvPECMOPWVzwHRAajx/t80Dhu7C3bS7d1nOaeLOuqyqre6FfY+R3jjmqFcjMackeNVwLyc8jU4jKs0nNnBUVvccLdJyp2VGnRsFXIkPoNz+6MA5KixnCke0hoxOSoJPkgQ1skjokR4hCHo8KcovhkXHH9KepWeYkkj3nCFtILb2ncWxotDC3tIZyg6QfmhlLlUga+S3S3ppCyfS7EesFzS2sT7LRGAMZ851XNvqTJgTjK6jYOy7Wt2YeW5NMOkjE6rmdoUQ2pUa0yGucAeoBIBQxmm6ropE+zb9rXd7kNPGZwte9u6VSI/2J56EeK5Zp7y0IwpOCuxkW2XhaU3vY0nhluojXGqm29sD1aO+5xPFLXN4S2NJE8wQslz3YzEaHopr7aNasZqvLzpJyTgASeeAENStU+C2UH3RBIgJJn2ZJ1TLR6RPqIKTJBMlauxHURWZ2zQ9kjuS8F+QOEOae7gzPgkkpPm0XjXR0W8Ldmi3o+rNf254jUku4QMgNHFrnn4K5uFu9bXH+cGPxjjPsMLo196dJYW3HHf2Plw2QbA3eoVjWLy8Na5rW8Mc+shdNT9FlB1F1QVniDHDwg8gdUkklzlufJcvb8zid4tii3eWh3F3QZIjX3rEdXMASYGYTJLTgblFNknwyT1gkyfgi7c6SY6JJJtIEEFI51SSUIWWbSqNaGhxgTjkOaelXOvOT9EkkO1UUZt2yXknWUVNJJN9gKGdZDqU3qZ5OSSVb2Xsix3UiGOkz4qjVHdCZJNxuxGVUFR00BCtU3aYj3pJK5kxjknhHVRPcUkkERshmuyrJMNBiUklJdlx6BFRue6onNaTE56QkkoVdjtEYGvmUPDHX5FJJQoj5rRY/CSSqYUAK5EKBpPLwSSUj0DPsmLCkkkrIf//Z"/>
          <p:cNvSpPr>
            <a:spLocks noChangeAspect="1" noChangeArrowheads="1"/>
          </p:cNvSpPr>
          <p:nvPr/>
        </p:nvSpPr>
        <p:spPr bwMode="auto">
          <a:xfrm>
            <a:off x="63500" y="-839788"/>
            <a:ext cx="2628900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28" name="AutoShape 4" descr="data:image/jpeg;base64,/9j/4AAQSkZJRgABAQAAAQABAAD/2wCEAAkGBhASEBAUEBQSFBAVFBAUFRIUFBQUFBQUFBUVFBUUFBIXGyYeFxkjGRQUHy8gIycpLCwsFR4xNTAqNSYrLCkBCQoKDgwOGg8PGiwkHSQpKiwsLCwsKSwsLCkpKSwsKSwsKSkpLCksKSkpKSwsLCksKSwpKSwsLCwpLC8pLCksKf/AABEIALcBFAMBIgACEQEDEQH/xAAcAAABBQEBAQAAAAAAAAAAAAACAAEDBAUGBwj/xAA3EAABAwMBBQQIBgMBAQAAAAABAAIRAwQhMQUGEkFREyJhcQcUMoGRobHBI0JywtHhM1KC8BX/xAAbAQACAwEBAQAAAAAAAAAAAAACAwABBAUGB//EACwRAAICAQQABgAFBQAAAAAAAAABAhEDBBIhMQUTIkFRYSNxgZHRBhQywfH/2gAMAwEAAhEDEQA/APGUySSEYJJJJQgoSSSUIJOkkqIOnTAJ1CDpwUwThQgQRAIQEQChAgE8KalaOLeLAHiYnyCe2pcTgDogckhigyINTwtNllT6O1bz6/UKvSDe9P8Aq7XkfBL81PoPymuysGoxSJ5H4JQFcs6z+Jonu9FbkSMCl2acNVgsyfMouzVbgvLIaatMZOiEUDyU1FpBS5MdCNDttua1dn0+JpHTRPbUg8ePT+Fbs7Yse0xiflzWPJO0bIRoz69pDlZu7eGDyW9tDZPskaH/AMEO09lGGNAyYwqhm9CHPG1ZzNlZauOg0UN23K6raFh2VNrecfNYjbEmSdOqDHk3vcBOG3gy6dsSjeA3TVXLl4aIb8VmVqienYqqK13WJwqLlbqiVVc1aYcIz5LbIpSRwkm2Ioz0kkk8yiTgJIgqINwpFqJIqF0DCUJwkoQSdMnChBIgmARAKi6HAVq0sy/yCrgLpbG34WNHh9crNqMrxx4O34L4ctXme/8AxiVadjHT4Jzs+O80gO8sLRLVCKTqjxTb4cR8Cucssu7PZ5/D9PHHTjfwYdS6ccOJwdJx7kwczoV0G8O74pMpuGAZaZ5nVc8aRC34csMsN0Twmr00sGRx7RNw9E9o78QKGm8hTWp/EHv+iY+jM0uBU6x4j5lW6dRvRUaIyferLQqaQUGzQo02nQ/HCv0rKeUrIpBaFo5wOJSZQ+zXCvc1LfZh1bqug2ZZip3XiHcjyP8Aazdn3tQRidNQu12E8VCA+k7lkf2ubn3RRrSUYtlqw3ec+jwuGWQPMclefuyOPjdoxuPNdRaUAGiOg1UlZghMjoJPHvb9rOTLXzcuOjyvbOzQXF9TDRMDnC4/adyJhowOS9J3mtqEkvcTriYC4m/uKDSeAD6rNpvg6174KRy1Wg48lUq2bucBbN1ftM5WVcXDV047vgRJIpPogc1WqxyCs1KwVOpUTopiJ0iMuKSEuSTaEbjMSSSWkwDpwUySogaclCE6hYkkk6hYycJBEAqsggjASa1EAhbDSEAums64cxpHQLm1ZpXZaSRA00ACzZ8fmLg7fhPiC0M25K0+zoy7Cs7qsDnOedS76YWMzaIwHYJEzy6LQ3dug3HRx+a5WbHJY5I9i9Vj1Tj5bvh/v/yzvLrZFO5pGm/3HQg6AjrquB3g3KuLQ98cVM6PbJb5HoV6LsW5mNfdDufM8gu3o0GOpljmsLSCHNiWkHlB1XCxa/Jo5V3H4PL62axzqatHzIaMFHbN7/uP0XSb9WtvTvKrbbDGkSJkB0d4NPQH7rn7b2j5OXrcWXzIKXyc/UYoxar8ytbnJVtiq0X5MKdrinMyx4LtFX7eu0dSsxlPE5zge7VXLWjOqRJmiLOgsL8yOED6ru93H1CWue7hbjA5rh9nllOJiTED+V01ntKAJOeWkAeC5WolfRujFyi02em0L9kATrgKO82owDWJkTrBHVefWu3uKtAOG4Hmq1bbJd2rZ5mPNOWfO8e2+DAvD47rbLe8e0YJ7RoIM94f0uLv+ydJEj5rS/8AtcQLKmfr5g9VgbRocOWnCDDBxdG2TSikihdUOhCzazSrNWueaqveulG0ZW7KtVyrOKtVnqs6FpgZshHKSeAkjsTTKCdMkE4yjpwEgiChaEAnSSlQsSSZOFCDhE1CEQQhBhEEIRgIWGgoTBOVp7J2C+tmCGdY18v5SpzjBbpPg0YsUsr2wRRudWfparFlcmm6RpzC6pu6bSBLRgRJc6fkq93uhwDiDsDXwHXyXOetwy9LZ2tPodRjmpwaTLWyN6qTPaJHhkT4GNVpbW9Jz3UuzocQcQQXkRAOIZ4+K5XaGw206QqNq0qjSYLQ6Hg+LDyxqsttQJK0WnyS8yrGarUyb/EgrDqvM+aVkcu/S5C8pWGr/wBDl0kuDkZpuTtlehmVaYxR2tP3K3Tp5E6SFcmLjE0G2p7GkQMl1X5cCA3HBpr1W0+q1lCnEBoNT9vxXM3Nfic49SseKTm3a4NeSCglzyXaF0SdVrM2iWsJnlAXOUXqatczA5BHPGmwIzaR0uxrszPVRvvIcc9VmWFxA9ygqXWSjxw4aGb3Rbva+eIc8+9Cy+kfUdVRq15BCpG4IQrHaoW50y5e0xkt+Cy3vVrt5UFZoPgU2CrsXJ30VnPURKJ6ictMUZJMfiSUcp0dAWVE4TJ0wzhBEhCJQtCSSSVFiCdMnUIOE8JgiVBBNCMIGowgYaJregXva0auc1o8yQB9V6/szY7abGsYO60QP59+q8ksKwZVpuOjXscfc4H7L2nZu0aZEiHNIw4HELz3jUppRS65O34a9sZOPf8Aor1rWFRstjvvrk0gSLelwmqR+cnPACFt7YuWCkXNGjXH4CVoejm1DbGm8+3UL3uPUlxA+QXA8148Ty+/S/k26nUyhhv3PLvSDumLS5IpiKLwHUxJMRhzZPj9VyLqa993+3Ude0qfZ8PaUy8gGe8HAS0HrIC8h2hu5VpOLXtc0jUEFd/w7Xxy4kpv1Ls5kU80bvkwqTXHCu2Vt7fXhKNlCCQrNoAA/rBXTeS+hbx12UWMjVM98qau4QqTqqZDkCXBduap7Gj51f2qlxqa4d+DR86v7VUlFBcASlyTipCdlRVnPRtdor2lbjTt6yrPq5KGm9QOcrgqGOXBMaiiqFBxIXFXXItscVIRF/wVdxTCpCvaBvoleZ/lQuCcu+CTnIkqBlyQkJ05amRiqKqcJNCIAJgmhBOmTtEqixJk5CZQg6dMnChBwiCYJwqCQQRhAEYQsJBhaWytu1qB/Dd3ebDlp93I+IWaEbGpWSEZqpK0PxzlB3FnoVPeylVa5lT8N5YRk90y3keXvXoPo6vGv2fRAIJZxNMEHRxXg1yPxD5D6BdRuPvm6yeQ4F1F5HE0ajxHxXndf4YpYWsXd3R0Z53nhsl2uj3hVto7Jo3DC2q0eB/MPIrJtd+bB7A7t2Nx7LjDh5hYW8PpFplrmWpJJwamg0/KOvivO6bBnjOlD9/5McceTdxx9nDbz2LKFeoxjg9rTAcPJYdKrAeQfylSbSvCSeuVn0ah4av6SvZ4MbUFZry5LfBFUryoSUDCiC6CVIwuVlu4/wANHzqftVRW6/8Aio+dT9qrlDF8BNEMo2lM4p2iEwXXJOwqBxUrXKN4VRDkMShJTOQEoqFtjuKiJROKjKNIU2GHJSo0QKlETClMhlOpRW4iDEQpBAHqVoUZSpjdimcyEXEn1VWFS9iJJTutiNQQk2gr3IrYyFjeqeFN6ugOqikTbQARBJydoV2DQ7QpA1M0KQBA2NURNaug2DuxVuMjus/2IJnyA1VbdzZXrFxSp/lLpd+luXfIR717NQt2saGsaA0CAAMALdpNJ5/ql0eW8e8bloGsWFetq7+EcBW9Hj3EuFTPizGkdVJS9F1y4AsfSPhJafgV3pKh2XsqteOqPY91Ok0ObTLfzO04zjIkaKeIeHfh/gS2y++V+py/Bf6j1U8+zMt8X9cr8qo8y21urc2kdsyAdHAgtPPBCyvWiNFubz1rztHUrmo9zqbnCCcA9QPFczVBC42LDlUazVf0fQFq8c0nFhV6xOqjtz3Kv6f5UfFqjoHuVf0j7pu2kEp2VGogUDdE5TaAsu13fhUvN/7VXJRV3fh0/wDv7KtxlBGPAcp0yQopUHGja5HQO4mY5CShaUznqki2xnlA4pi5DKZQtscoCnlCSrQtiKaUiUkQI/EkmhJUXyDwFTMBXXbx+jW7szFQ0nDqxx6ToRKwNkbGrXFVtOg0vqOmGiJMCUnzExqhRR4E7cELT2jsC6oPcytSe1w1BBWc4dVFJMKqLbq7CNZ1/pO1rYPPHJU+z6I6bTGqGq6CtvsngRhVagElWADCrVTkq4lS6HACXCOiFqdrcowSRgCka1QiUbQUNBHX+jogXmedOoB54P2K9j2W6nEOOcr56srt1NzXMMOBBB5ggruNiekF2G3DeLMB7YB15t0PuhdLSamEYeXN19njPGvC9RLUf3eCKnxTj7/odztwBrXhh1EeRcY+67TYFi2lb02tEQ0Lzd+16Fak406jXFsOLZ7w4TOWnI0Xp+yrgPo03NyC0LTq3wqdnO/p6FZsjnHa/g8z9Ju6dR1wa9NhLXgcRAJhzRGemAF5rf7Mc3UEe5fUDmgiDouY3h3FoV2ngAY+D+n4cli9MuzuZ9PnxSeTC7XdfwfN1SjEoaWKdXyH3Wzt+wFGrUZIPCSJGRjoVkMjs6v/AD91kyRp0dfRZ/NgpFFowkVNQYCDKepQHJDuXRvUW1Y1f/HT/wC/sqqs1z+HT/6+yqqQ6JPscJwhJRNRAINpTFP1QKkExnBDKMqM6o0AxkkihVgCSlJMiKHlJMkqIeibf3wfcBz6jhJJIHFkiCJjkuW3f22+1r061P2mHHLwKmrbqXLZ4mwBz1HylZ9O0dwh0SCXDAJOCsEFjSdOza22bV5vXUrVnVHucSesHnPwWFdPlzj1JPxSc6NUjTlMjFR6KfIDBqiOgRdgU4pHmCjtESYVMaIvV2k5geaFrYKT/ugCS45JmWo5cJ96Z1uOiiYrFMQCqdl8EXqgOhQm0PIqdrlB6w75q05AyUULsnBWLNzuNkg+0EwqtxJIKltngubBnOkK9zBcUMy5Ic7PM/Ver+jn0ispsbQuXQ0YZUJwJJwei8ca/J8T91cplwEkEDyWmE9vBx9TgcpKcOJL3PqZu3LYt4hWpcOs9o3+VxW+npKosY6lbOD3kEGoCIEj8p5leMU710amEuMnOU3zIrlGPL/cZFtdJfQ207zjLidSqNJw7GtOvdH9o7mi7xz1UAb+DU82rPN3ydHR44447Ylam8gYUoqEqO2pkgwYU3YuGpBCXKjpQuga9LuM8OL7Kv2CuH2Gf9fZVnOMnKqLdBzSANIoeE9FYLlss2S0ilDx36QqGR7Jkjh18FHOuwdiMAFCVqXVkGdDyxhZ3ZooyTBaIyUCtikFHUoo1NASgyBwQyp3UiYQG3d0nyRbkBtZGn4UxpuHIoVdg0KUkoSUsh7HtxgpWzalQPa9zXtDHNIBBE8Wf/ZXnNpeANYM44p95mVJtPeq7uAwVqznhgLWzw4BwdBnzKz2OwAuXg07xwqXLNt2S7Rrh5YAI4ZBJ1dJkHwQ3Lh3Y6NQ8E5Q9lJWpUqKpklJ2VNKgbTIRGmese5U6DVjuOVP6k8/lMa6HRV+xzqOS6+ndthvZw+KZDoPsyRqqYucnFdHLC1hL1c9Sui2hXpipUJg9ymORzB8VlvrB/C7hDZ5D5Z5qwVkv2KLWRqkKY6KW519ypCsVEmw9ypWHWbkYlFZ1Q14JEBC6rkBOyrPQ/JXzRXDYQtac+26PBpVp3ZEAS/3DXzVMZ8EwnGSpyVtRosFMCIeR5hH601ogMqR5qrbv7zQ6YJaDpMEgHVehVfR1buH4dy4YmHsB5xycEueVQ/yKWBS6OCqXrC09w46uKzby/aWcLG8IJBOZmFsbX2cKQMPDhB5RpjqQuZqGU7FU+ReSHl8IsWzZacwcY6qy1sc5wq9oWR3tfep4byKk+xmPoKrHC3XUx8AojTbz6IqvstnqfslxCBicdfkhiMkRmmFMyq5scJyNEAA8R80LnCTn5IuwXwSVLlx9oqNz5U1pSa+owEhrSQC7oCdYXUb77qW9oaXYVm1mvaDIAwY6g89UDai6IuSG+qUf/m0iwUy7tRxwTxg8HNh1nOR0XKVDIwuhrbtuDA5pBkNxBGolYVVmSIyl4dqunYeRP3GtKXE5reZcB01KvHZzwXDWI6c1RpW7joFap1XMJiByyMpkn8MpIjrUS0wcKF1IeBUtwS4CZJ81AKZH+31CKPQLF6s3oElIGO8EkV/YNfRR4Tj+Qp6jTOBIUfq4U/ZTlE5IFRZE6m6cA8uRXV7qW9s5tXtw8maYbwhhjPeniXOCmRzKQqPBJYXDPIkJU1uVDIradfu7s2hUfemo1payk5zQcQ7iABEFTu2Jbz07oOHc5XKWd9UYXQXS4EGCc+fVXKu0XOP5tBzWSWOV9mhSVE21dmsZBZOZ1IKpW9V7Q7hjvCD5TKkpO46jA8w0uaCTyBIkrotq7uWjS3hrwDxcJJaZ7xGDz0VueykyOO5HLPLjPFJnKiaSIAJx4Lfu9iUWg/jjigd0t/vCoXGzixrSXAkk6eROqZHImA4ookk6qN1AFTNbJAQ1KMAZOUdlNIrVGmdMIab8aLZp7FqOpCoACDMZg4MLKpW7xyjJ169IRRmmC1TsFzNFKw6KtcNMwcFNRpnmEdcWBfNItig6ZDvqty23hqtjvPECMOPWVzwHRAajx/t80Dhu7C3bS7d1nOaeLOuqyqre6FfY+R3jjmqFcjMackeNVwLyc8jU4jKs0nNnBUVvccLdJyp2VGnRsFXIkPoNz+6MA5KixnCke0hoxOSoJPkgQ1skjokR4hCHo8KcovhkXHH9KepWeYkkj3nCFtILb2ncWxotDC3tIZyg6QfmhlLlUga+S3S3ppCyfS7EesFzS2sT7LRGAMZ851XNvqTJgTjK6jYOy7Wt2YeW5NMOkjE6rmdoUQ2pUa0yGucAeoBIBQxmm6ropE+zb9rXd7kNPGZwte9u6VSI/2J56EeK5Zp7y0IwpOCuxkW2XhaU3vY0nhluojXGqm29sD1aO+5xPFLXN4S2NJE8wQslz3YzEaHopr7aNasZqvLzpJyTgASeeAENStU+C2UH3RBIgJJn2ZJ1TLR6RPqIKTJBMlauxHURWZ2zQ9kjuS8F+QOEOae7gzPgkkpPm0XjXR0W8Ldmi3o+rNf254jUku4QMgNHFrnn4K5uFu9bXH+cGPxjjPsMLo196dJYW3HHf2Plw2QbA3eoVjWLy8Na5rW8Mc+shdNT9FlB1F1QVniDHDwg8gdUkklzlufJcvb8zid4tii3eWh3F3QZIjX3rEdXMASYGYTJLTgblFNknwyT1gkyfgi7c6SY6JJJtIEEFI51SSUIWWbSqNaGhxgTjkOaelXOvOT9EkkO1UUZt2yXknWUVNJJN9gKGdZDqU3qZ5OSSVb2Xsix3UiGOkz4qjVHdCZJNxuxGVUFR00BCtU3aYj3pJK5kxjknhHVRPcUkkERshmuyrJMNBiUklJdlx6BFRue6onNaTE56QkkoVdjtEYGvmUPDHX5FJJQoj5rRY/CSSqYUAK5EKBpPLwSSUj0DPsmLCkkkrIf//Z"/>
          <p:cNvSpPr>
            <a:spLocks noChangeAspect="1" noChangeArrowheads="1"/>
          </p:cNvSpPr>
          <p:nvPr/>
        </p:nvSpPr>
        <p:spPr bwMode="auto">
          <a:xfrm>
            <a:off x="63500" y="-839788"/>
            <a:ext cx="2628900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0" name="Picture 6" descr="http://yingshun.co.uk/_images/playground/illustrations/characters/traffic_l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2996952"/>
            <a:ext cx="2933700" cy="3609976"/>
          </a:xfrm>
          <a:prstGeom prst="rect">
            <a:avLst/>
          </a:prstGeom>
          <a:noFill/>
        </p:spPr>
      </p:pic>
      <p:pic>
        <p:nvPicPr>
          <p:cNvPr id="1032" name="Picture 8" descr="http://t3.gstatic.com/images?q=tbn:ANd9GcQJEYIw89lBxfQT3brMfeVuqEf4BR7ew7mlxuGkruQfS8ZpiSN0h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284984"/>
            <a:ext cx="2143125" cy="2143125"/>
          </a:xfrm>
          <a:prstGeom prst="rect">
            <a:avLst/>
          </a:prstGeom>
          <a:noFill/>
        </p:spPr>
      </p:pic>
      <p:pic>
        <p:nvPicPr>
          <p:cNvPr id="1036" name="Picture 12" descr="http://www.bilim-teknoloji.com/wp-content/uploads/2012/04/saniyeli_trafik_lambasi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124744"/>
            <a:ext cx="4191000" cy="2962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KRİTİK (ELEŞTİREL) </a:t>
            </a:r>
            <a:r>
              <a:rPr lang="tr-TR" dirty="0" smtClean="0"/>
              <a:t>DÜŞÜNME ÖNÜNDEKİ BARİYERLER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endParaRPr lang="tr-TR" dirty="0" smtClean="0"/>
          </a:p>
          <a:p>
            <a:pPr>
              <a:buNone/>
            </a:pPr>
            <a:r>
              <a:rPr lang="tr-TR" dirty="0" smtClean="0"/>
              <a:t>1) Eleştirel Bakışdan kastedileni yanlış anlama</a:t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5" name="Picture 2" descr="E:\DCIM\100CANON\IMG_21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7"/>
            <a:ext cx="6552728" cy="4968552"/>
          </a:xfrm>
          <a:prstGeom prst="rect">
            <a:avLst/>
          </a:prstGeom>
          <a:noFill/>
        </p:spPr>
      </p:pic>
      <p:sp>
        <p:nvSpPr>
          <p:cNvPr id="6" name="5 Köşeleri Yuvarlanmış Dikdörtgen Belirtme Çizgisi"/>
          <p:cNvSpPr/>
          <p:nvPr/>
        </p:nvSpPr>
        <p:spPr>
          <a:xfrm>
            <a:off x="3131840" y="332656"/>
            <a:ext cx="4176464" cy="1224136"/>
          </a:xfrm>
          <a:prstGeom prst="wedgeRoundRectCallout">
            <a:avLst>
              <a:gd name="adj1" fmla="val -56817"/>
              <a:gd name="adj2" fmla="val 4862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Angela,  ödevininin tamamında Napolyon’u bayan olarak belirtmişsin. Ne kadar eşsiz, muhteşem ve yaratıcı bir yaklaşım!   </a:t>
            </a:r>
            <a:endParaRPr lang="tr-TR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2) Etkili Sebepler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r>
              <a:rPr lang="tr-TR" sz="2600" dirty="0" smtClean="0"/>
              <a:t>PEK ÇOK SEBEBİN ALTINDA EZİLMEKTENSE; SORUN ÇÖZÜMÜNDE BAŞARI İÇİN SORUNA YOLAÇAN EN ETKİLİ SEBEPLERİ TESPİT EDEBİLMEK ÖNEMLİDİR.</a:t>
            </a:r>
            <a:endParaRPr lang="tr-TR" sz="2600" dirty="0"/>
          </a:p>
        </p:txBody>
      </p:sp>
      <p:pic>
        <p:nvPicPr>
          <p:cNvPr id="2050" name="Picture 2" descr="E:\DCIM\100CANON\IMG_2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84784"/>
            <a:ext cx="4699865" cy="3460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3) Muhakeme yeteneklerimizi aşırı abartmak</a:t>
            </a:r>
          </a:p>
          <a:p>
            <a:pPr>
              <a:buNone/>
            </a:pPr>
            <a:r>
              <a:rPr lang="tr-TR" dirty="0" smtClean="0"/>
              <a:t>4) Metot, strateji veya pratik yokluğu</a:t>
            </a:r>
          </a:p>
          <a:p>
            <a:pPr>
              <a:buNone/>
            </a:pPr>
            <a:r>
              <a:rPr lang="tr-TR" dirty="0" smtClean="0"/>
              <a:t>5) Uzmanları eleştirmede isteksizlik</a:t>
            </a:r>
          </a:p>
          <a:p>
            <a:pPr>
              <a:buNone/>
            </a:pPr>
            <a:r>
              <a:rPr lang="tr-TR" dirty="0" smtClean="0"/>
              <a:t>6) Detaya yetersiz odaklanma ve dikkatini vermeme</a:t>
            </a:r>
          </a:p>
          <a:p>
            <a:pPr>
              <a:buNone/>
            </a:pP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tr-TR" sz="3600" dirty="0" smtClean="0"/>
              <a:t>SİZİN ÜZERİNİZDE HANGİ BARİYERLER ETKİLİ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r-TR" dirty="0" smtClean="0"/>
          </a:p>
          <a:p>
            <a:r>
              <a:rPr lang="tr-TR" dirty="0" smtClean="0"/>
              <a:t>Kritisizmle ne kastedildiğini yanlış anlama</a:t>
            </a:r>
          </a:p>
          <a:p>
            <a:r>
              <a:rPr lang="tr-TR" dirty="0" smtClean="0"/>
              <a:t>Metot ve strateji yokluğu</a:t>
            </a:r>
          </a:p>
          <a:p>
            <a:r>
              <a:rPr lang="tr-TR" dirty="0" smtClean="0"/>
              <a:t>Pratik olmaması</a:t>
            </a:r>
          </a:p>
          <a:p>
            <a:r>
              <a:rPr lang="tr-TR" dirty="0" smtClean="0"/>
              <a:t>Uzmanları eleştirmede isteksizlik</a:t>
            </a:r>
          </a:p>
          <a:p>
            <a:r>
              <a:rPr lang="tr-TR" dirty="0" smtClean="0"/>
              <a:t>Etkili Sebepler</a:t>
            </a:r>
          </a:p>
          <a:p>
            <a:r>
              <a:rPr lang="tr-TR" dirty="0" smtClean="0"/>
              <a:t>Detaya yetersiz odaklanma ve dikkatini vermeme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Kritik (Eleştirel) Düşünme bir süreçtir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800" dirty="0" smtClean="0"/>
              <a:t>Diğer kişilerin </a:t>
            </a:r>
            <a:r>
              <a:rPr lang="tr-TR" sz="2800" b="1" dirty="0" smtClean="0"/>
              <a:t>POZİSYONLARINI, NİYETLERİNİ, KARARLARINI</a:t>
            </a:r>
            <a:r>
              <a:rPr lang="tr-TR" sz="2800" dirty="0" smtClean="0"/>
              <a:t> tanımayı</a:t>
            </a:r>
          </a:p>
          <a:p>
            <a:r>
              <a:rPr lang="tr-TR" sz="2800" dirty="0" smtClean="0"/>
              <a:t>ALTERNATİF BAKIŞ AÇILARINDAKİ DELİLLERİ DEĞERLENDİRMEYİ</a:t>
            </a:r>
          </a:p>
          <a:p>
            <a:r>
              <a:rPr lang="tr-TR" sz="2800" dirty="0" smtClean="0"/>
              <a:t>ZIT FİKİRLERİ  DELİLLER TEMELİNDE DEĞERLENDİRMEYİ</a:t>
            </a:r>
          </a:p>
          <a:p>
            <a:r>
              <a:rPr lang="tr-TR" sz="2800" dirty="0" smtClean="0"/>
              <a:t>SATIR ARALARINI OKUYABİLMEYİ, YÜZEYİN ARKASINI GÖREBİLMEYİ</a:t>
            </a:r>
          </a:p>
          <a:p>
            <a:r>
              <a:rPr lang="tr-TR" sz="2800" dirty="0" smtClean="0"/>
              <a:t> YANLIŞ VE AÇIK OLMAYAN ZANLARI TANIMAYI</a:t>
            </a:r>
          </a:p>
          <a:p>
            <a:endParaRPr lang="tr-TR" sz="2800" dirty="0" smtClean="0"/>
          </a:p>
          <a:p>
            <a:endParaRPr lang="tr-TR" sz="2800" dirty="0" smtClean="0"/>
          </a:p>
          <a:p>
            <a:pPr>
              <a:buNone/>
            </a:pPr>
            <a:r>
              <a:rPr lang="tr-TR" sz="2800" dirty="0" smtClean="0"/>
              <a:t>    </a:t>
            </a:r>
            <a:endParaRPr lang="tr-TR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GÜZEL DELİLLER VE MAKUL ZANLAR TEMELİNDE </a:t>
            </a:r>
            <a:r>
              <a:rPr lang="tr-TR" b="1" u="sng" dirty="0" smtClean="0"/>
              <a:t>FİKİRLERİN GEÇERLİ VE SAVUNULABİLİR </a:t>
            </a:r>
            <a:r>
              <a:rPr lang="tr-TR" dirty="0" smtClean="0"/>
              <a:t>OLDUĞUNA DAİR SONUÇ ÇIKARMAYI</a:t>
            </a:r>
          </a:p>
          <a:p>
            <a:r>
              <a:rPr lang="tr-TR" dirty="0" smtClean="0"/>
              <a:t>DİĞERLERİNİ İKNA EDEN PLANLANMIŞ. AÇIK. AKLA YATKIN </a:t>
            </a:r>
            <a:r>
              <a:rPr lang="tr-TR" b="1" dirty="0" smtClean="0"/>
              <a:t>BAKIŞ AÇILARI </a:t>
            </a:r>
            <a:r>
              <a:rPr lang="tr-TR" dirty="0" smtClean="0"/>
              <a:t>SUNMAYI</a:t>
            </a:r>
          </a:p>
          <a:p>
            <a:pPr>
              <a:buNone/>
            </a:pPr>
            <a:r>
              <a:rPr lang="tr-TR" dirty="0" smtClean="0"/>
              <a:t>  GEREKTİREN BECERİLER VE DAVRANIŞLARI İÇEREN GENİŞ BİR YELPAZEYE SAHİPTİR.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KRİTİK </a:t>
            </a:r>
            <a:r>
              <a:rPr lang="tr-TR" dirty="0" smtClean="0"/>
              <a:t>(ELEŞTİREL) </a:t>
            </a:r>
            <a:r>
              <a:rPr lang="tr-TR" dirty="0" smtClean="0"/>
              <a:t>DÜŞÜNME </a:t>
            </a:r>
            <a:r>
              <a:rPr lang="tr-TR" dirty="0" smtClean="0"/>
              <a:t>BECERİLERİNİN YARARLARI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Dikkat ve değerlendirmeniz gelişir.</a:t>
            </a:r>
          </a:p>
          <a:p>
            <a:r>
              <a:rPr lang="tr-TR" dirty="0" smtClean="0"/>
              <a:t>Okuduklarınıza daha fazla odaklanırsınız.</a:t>
            </a:r>
          </a:p>
          <a:p>
            <a:r>
              <a:rPr lang="tr-TR" dirty="0" smtClean="0"/>
              <a:t>Daha az önemli konumdaki ilginizi dağıtan noktalarla uğraşmak yerine size verilen materyaller içerisinde anahtar konumda olan noktaları tespit etme kabiliyetiniz artar.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MUHAKEME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Muhakeme  delilleri analiz etmeyi ve bundan sonuç çıkarmayı içerir. Ancak ondan sonradır ki delil sonucu desteklemek için kullanılabilir.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KENDİ </a:t>
            </a:r>
            <a:r>
              <a:rPr lang="tr-TR" dirty="0" smtClean="0"/>
              <a:t>MUHAKEMEMİZİN FARKINDA OLMAK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4000" dirty="0" smtClean="0"/>
          </a:p>
          <a:p>
            <a:pPr>
              <a:buNone/>
            </a:pPr>
            <a:r>
              <a:rPr lang="tr-TR" sz="3600" dirty="0" smtClean="0">
                <a:solidFill>
                  <a:srgbClr val="FF0000"/>
                </a:solidFill>
              </a:rPr>
              <a:t>Birşeyin Doğru Olduğuna Neden İnanıyorum? </a:t>
            </a:r>
            <a:endParaRPr lang="tr-TR" sz="3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tr-TR" sz="4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SONUÇ: </a:t>
            </a:r>
            <a:r>
              <a:rPr lang="tr-TR" dirty="0" smtClean="0">
                <a:solidFill>
                  <a:srgbClr val="FF0000"/>
                </a:solidFill>
              </a:rPr>
              <a:t>SOĞUK HAVA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b="1" dirty="0" smtClean="0">
                <a:solidFill>
                  <a:srgbClr val="00B050"/>
                </a:solidFill>
              </a:rPr>
              <a:t>                                 </a:t>
            </a:r>
          </a:p>
          <a:p>
            <a:pPr>
              <a:buNone/>
            </a:pPr>
            <a:r>
              <a:rPr lang="tr-TR" b="1" dirty="0" smtClean="0">
                <a:solidFill>
                  <a:srgbClr val="00B050"/>
                </a:solidFill>
              </a:rPr>
              <a:t>  ALIŞTIRMA:</a:t>
            </a:r>
          </a:p>
          <a:p>
            <a:r>
              <a:rPr lang="tr-TR" sz="3100" dirty="0" smtClean="0"/>
              <a:t>İKİ RESİME BAKILDIĞIND HAVANIN SOĞUK OLDUĞU SONUCU ÇIKARILABİLİR Mİ?      NEDEN?      DELİLLERİNİZ NELERDİR?</a:t>
            </a:r>
            <a:endParaRPr lang="tr-TR" sz="3100" dirty="0"/>
          </a:p>
        </p:txBody>
      </p:sp>
      <p:pic>
        <p:nvPicPr>
          <p:cNvPr id="59394" name="Picture 2" descr="http://www.hikayeler.net/resimler/yazi/cenevre-soguk-kis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4139952" cy="3104965"/>
          </a:xfrm>
          <a:prstGeom prst="rect">
            <a:avLst/>
          </a:prstGeom>
          <a:noFill/>
        </p:spPr>
      </p:pic>
      <p:pic>
        <p:nvPicPr>
          <p:cNvPr id="59396" name="Picture 4" descr="http://www.kirkbirincidosya.com/resimler/2/mart-ayi-kazma-kurek-yaktiracak--4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700808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İnsanın kendine yönelik farkındalığının olmaması ve </a:t>
            </a:r>
            <a:r>
              <a:rPr lang="tr-TR" b="1" dirty="0" smtClean="0">
                <a:solidFill>
                  <a:srgbClr val="0070C0"/>
                </a:solidFill>
              </a:rPr>
              <a:t>zayıf muhakeme becerileri </a:t>
            </a:r>
            <a:r>
              <a:rPr lang="tr-TR" b="1" dirty="0" smtClean="0"/>
              <a:t>kendisi ile ilgili yanlış değerlendirme yapmasına yol açabilir.</a:t>
            </a:r>
            <a:endParaRPr lang="tr-T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552</Words>
  <Application>Microsoft Office PowerPoint</Application>
  <PresentationFormat>Ekran Gösterisi (4:3)</PresentationFormat>
  <Paragraphs>113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Ofis Teması</vt:lpstr>
      <vt:lpstr>KRİTİK (ELEŞTİREL) DÜŞÜNME MUHAKEME ETME BECERİSİ – DOĞRU KARAR VERME</vt:lpstr>
      <vt:lpstr>DUR</vt:lpstr>
      <vt:lpstr>Kritik (Eleştirel) Düşünme bir süreçtir</vt:lpstr>
      <vt:lpstr>Slayt 4</vt:lpstr>
      <vt:lpstr>KRİTİK (ELEŞTİREL) DÜŞÜNME BECERİLERİNİN YARARLARI</vt:lpstr>
      <vt:lpstr>MUHAKEME </vt:lpstr>
      <vt:lpstr> KENDİ MUHAKEMEMİZİN FARKINDA OLMAK</vt:lpstr>
      <vt:lpstr>SONUÇ: SOĞUK HAVA</vt:lpstr>
      <vt:lpstr>Slayt 9</vt:lpstr>
      <vt:lpstr>  </vt:lpstr>
      <vt:lpstr>  KENDİMİZİN DUYGUSAL YÖNETİMİ</vt:lpstr>
      <vt:lpstr>ÖRNEK UYGULAMA:</vt:lpstr>
      <vt:lpstr>Slayt 13</vt:lpstr>
      <vt:lpstr>Slayt 14</vt:lpstr>
      <vt:lpstr>Slayt 15</vt:lpstr>
      <vt:lpstr>ÖRNEK UYGULAMA</vt:lpstr>
      <vt:lpstr>Slayt 17</vt:lpstr>
      <vt:lpstr>ÖRNEK UYGULAMA</vt:lpstr>
      <vt:lpstr>Slayt 19</vt:lpstr>
      <vt:lpstr>KRİTİK (ELEŞTİREL) DÜŞÜNME ÖNÜNDEKİ BARİYERLER</vt:lpstr>
      <vt:lpstr> </vt:lpstr>
      <vt:lpstr>2) Etkili Sebepler</vt:lpstr>
      <vt:lpstr>Slayt 23</vt:lpstr>
      <vt:lpstr>SİZİN ÜZERİNİZDE HANGİ BARİYERLER ETKİLİ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KRİTİK DÜŞÜNME BECERİLERİ</dc:title>
  <dc:creator>sony</dc:creator>
  <cp:lastModifiedBy>sony</cp:lastModifiedBy>
  <cp:revision>180</cp:revision>
  <dcterms:created xsi:type="dcterms:W3CDTF">2012-11-24T12:30:42Z</dcterms:created>
  <dcterms:modified xsi:type="dcterms:W3CDTF">2014-04-04T18:46:23Z</dcterms:modified>
</cp:coreProperties>
</file>