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358" r:id="rId2"/>
    <p:sldId id="258" r:id="rId3"/>
    <p:sldId id="336" r:id="rId4"/>
    <p:sldId id="261" r:id="rId5"/>
    <p:sldId id="337" r:id="rId6"/>
    <p:sldId id="260" r:id="rId7"/>
    <p:sldId id="338" r:id="rId8"/>
    <p:sldId id="262" r:id="rId9"/>
    <p:sldId id="339" r:id="rId10"/>
    <p:sldId id="263" r:id="rId11"/>
    <p:sldId id="340" r:id="rId12"/>
    <p:sldId id="264" r:id="rId13"/>
    <p:sldId id="316" r:id="rId14"/>
    <p:sldId id="265" r:id="rId15"/>
    <p:sldId id="341" r:id="rId16"/>
    <p:sldId id="267" r:id="rId17"/>
    <p:sldId id="342" r:id="rId18"/>
    <p:sldId id="268" r:id="rId19"/>
    <p:sldId id="343" r:id="rId20"/>
    <p:sldId id="269" r:id="rId21"/>
    <p:sldId id="344" r:id="rId22"/>
    <p:sldId id="271" r:id="rId23"/>
    <p:sldId id="345" r:id="rId24"/>
    <p:sldId id="272" r:id="rId25"/>
    <p:sldId id="333" r:id="rId26"/>
    <p:sldId id="346" r:id="rId27"/>
    <p:sldId id="353" r:id="rId28"/>
    <p:sldId id="273" r:id="rId29"/>
    <p:sldId id="347" r:id="rId30"/>
    <p:sldId id="317" r:id="rId31"/>
    <p:sldId id="315" r:id="rId32"/>
    <p:sldId id="348" r:id="rId33"/>
    <p:sldId id="318" r:id="rId34"/>
    <p:sldId id="349" r:id="rId35"/>
    <p:sldId id="319" r:id="rId36"/>
    <p:sldId id="351" r:id="rId37"/>
    <p:sldId id="299" r:id="rId38"/>
    <p:sldId id="350" r:id="rId39"/>
    <p:sldId id="312" r:id="rId40"/>
    <p:sldId id="352" r:id="rId41"/>
    <p:sldId id="355" r:id="rId42"/>
    <p:sldId id="356" r:id="rId43"/>
    <p:sldId id="266" r:id="rId44"/>
    <p:sldId id="327" r:id="rId45"/>
    <p:sldId id="324" r:id="rId46"/>
    <p:sldId id="331" r:id="rId47"/>
    <p:sldId id="332" r:id="rId48"/>
    <p:sldId id="326" r:id="rId49"/>
    <p:sldId id="328" r:id="rId50"/>
    <p:sldId id="359"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660"/>
  </p:normalViewPr>
  <p:slideViewPr>
    <p:cSldViewPr>
      <p:cViewPr varScale="1">
        <p:scale>
          <a:sx n="84" d="100"/>
          <a:sy n="84" d="100"/>
        </p:scale>
        <p:origin x="-1397"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DD16B4-3D6B-44F9-8A23-2FD611317158}" type="datetimeFigureOut">
              <a:rPr lang="tr-TR" smtClean="0"/>
              <a:pPr/>
              <a:t>01.03.2014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501D36-B38F-40B9-A1FE-27C78DD25F1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p>
        </p:txBody>
      </p:sp>
      <p:sp>
        <p:nvSpPr>
          <p:cNvPr id="3" name="2 İçerik Yer Tutucusu"/>
          <p:cNvSpPr>
            <a:spLocks noGrp="1"/>
          </p:cNvSpPr>
          <p:nvPr>
            <p:ph idx="1"/>
          </p:nvPr>
        </p:nvSpPr>
        <p:spPr>
          <a:xfrm>
            <a:off x="-180528" y="980728"/>
            <a:ext cx="8229600" cy="5793507"/>
          </a:xfrm>
        </p:spPr>
        <p:txBody>
          <a:bodyPr>
            <a:normAutofit/>
          </a:bodyPr>
          <a:lstStyle/>
          <a:p>
            <a:pPr>
              <a:buFont typeface="Wingdings" pitchFamily="2" charset="2"/>
              <a:buNone/>
              <a:defRPr/>
            </a:pPr>
            <a:r>
              <a:rPr lang="tr-TR" dirty="0" smtClean="0">
                <a:solidFill>
                  <a:srgbClr val="FFFF00"/>
                </a:solidFill>
                <a:latin typeface="Arial Black" pitchFamily="34" charset="0"/>
              </a:rPr>
              <a:t>                </a:t>
            </a:r>
            <a:endParaRPr lang="tr-TR" dirty="0" smtClean="0">
              <a:solidFill>
                <a:srgbClr val="66FF66"/>
              </a:solidFill>
              <a:latin typeface="Arial Black" pitchFamily="34" charset="0"/>
            </a:endParaRPr>
          </a:p>
          <a:p>
            <a:pPr>
              <a:buFont typeface="Wingdings" pitchFamily="2" charset="2"/>
              <a:buNone/>
              <a:defRPr/>
            </a:pPr>
            <a:r>
              <a:rPr lang="tr-TR" dirty="0" smtClean="0">
                <a:solidFill>
                  <a:srgbClr val="FFFF00"/>
                </a:solidFill>
                <a:latin typeface="Arial Black" pitchFamily="34" charset="0"/>
              </a:rPr>
              <a:t>              </a:t>
            </a:r>
            <a:endParaRPr lang="tr-TR" dirty="0" smtClean="0"/>
          </a:p>
          <a:p>
            <a:pPr>
              <a:buFont typeface="Wingdings" pitchFamily="2" charset="2"/>
              <a:buNone/>
              <a:defRPr/>
            </a:pPr>
            <a:r>
              <a:rPr lang="tr-TR" sz="2400" dirty="0" smtClean="0">
                <a:solidFill>
                  <a:srgbClr val="FF0000"/>
                </a:solidFill>
              </a:rPr>
              <a:t>                                           </a:t>
            </a:r>
          </a:p>
          <a:p>
            <a:pPr>
              <a:buFont typeface="Wingdings" pitchFamily="2" charset="2"/>
              <a:buNone/>
              <a:defRPr/>
            </a:pPr>
            <a:r>
              <a:rPr lang="tr-TR" sz="2400" dirty="0" smtClean="0">
                <a:solidFill>
                  <a:srgbClr val="FF0000"/>
                </a:solidFill>
              </a:rPr>
              <a:t>                   </a:t>
            </a:r>
            <a:r>
              <a:rPr lang="tr-TR" dirty="0" smtClean="0">
                <a:solidFill>
                  <a:srgbClr val="FF0000"/>
                </a:solidFill>
              </a:rPr>
              <a:t>KRİTİK (ELEŞTİREL) DÜŞÜNME HATALARI              </a:t>
            </a:r>
          </a:p>
          <a:p>
            <a:pPr>
              <a:buFont typeface="Wingdings" pitchFamily="2" charset="2"/>
              <a:buNone/>
              <a:defRPr/>
            </a:pPr>
            <a:endParaRPr lang="tr-TR" dirty="0" smtClean="0">
              <a:solidFill>
                <a:srgbClr val="FF0000"/>
              </a:solidFill>
            </a:endParaRPr>
          </a:p>
        </p:txBody>
      </p:sp>
    </p:spTree>
  </p:cSld>
  <p:clrMapOvr>
    <a:masterClrMapping/>
  </p:clrMapOvr>
  <p:transition advClick="0"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defRPr/>
            </a:pPr>
            <a:r>
              <a:rPr lang="tr-TR" dirty="0" smtClean="0">
                <a:solidFill>
                  <a:schemeClr val="accent6">
                    <a:lumMod val="50000"/>
                  </a:schemeClr>
                </a:solidFill>
                <a:latin typeface="Candara" pitchFamily="34" charset="0"/>
              </a:rPr>
              <a:t>İki Yanlış </a:t>
            </a:r>
            <a:endParaRPr lang="en-US" dirty="0" smtClean="0">
              <a:solidFill>
                <a:schemeClr val="accent6">
                  <a:lumMod val="50000"/>
                </a:schemeClr>
              </a:solidFill>
              <a:latin typeface="Candara" pitchFamily="34" charset="0"/>
            </a:endParaRPr>
          </a:p>
        </p:txBody>
      </p:sp>
      <p:sp>
        <p:nvSpPr>
          <p:cNvPr id="15363" name="Rectangle 3"/>
          <p:cNvSpPr>
            <a:spLocks noGrp="1" noChangeArrowheads="1"/>
          </p:cNvSpPr>
          <p:nvPr>
            <p:ph type="body" idx="1"/>
          </p:nvPr>
        </p:nvSpPr>
        <p:spPr>
          <a:xfrm>
            <a:off x="762000" y="1447800"/>
            <a:ext cx="7772400" cy="4114800"/>
          </a:xfrm>
        </p:spPr>
        <p:txBody>
          <a:bodyPr>
            <a:normAutofit/>
          </a:bodyPr>
          <a:lstStyle/>
          <a:p>
            <a:pPr>
              <a:defRPr/>
            </a:pPr>
            <a:endParaRPr lang="tr-TR" dirty="0" smtClean="0">
              <a:solidFill>
                <a:srgbClr val="002060"/>
              </a:solidFill>
              <a:latin typeface="Candara" pitchFamily="34" charset="0"/>
            </a:endParaRPr>
          </a:p>
          <a:p>
            <a:pPr>
              <a:defRPr/>
            </a:pPr>
            <a:r>
              <a:rPr lang="tr-TR" dirty="0" smtClean="0">
                <a:solidFill>
                  <a:srgbClr val="002060"/>
                </a:solidFill>
                <a:latin typeface="Candara" pitchFamily="34" charset="0"/>
              </a:rPr>
              <a:t>Bazı şeyleri yanlış yapmak doğaldır. Çünkü diğer kişiler de böyle yapıyor.</a:t>
            </a:r>
            <a:endParaRPr lang="en-US" dirty="0" smtClean="0">
              <a:solidFill>
                <a:srgbClr val="002060"/>
              </a:solidFill>
              <a:latin typeface="Candara" pitchFamily="34" charset="0"/>
            </a:endParaRPr>
          </a:p>
        </p:txBody>
      </p:sp>
      <p:graphicFrame>
        <p:nvGraphicFramePr>
          <p:cNvPr id="8194" name="Object 4"/>
          <p:cNvGraphicFramePr>
            <a:graphicFrameLocks noChangeAspect="1"/>
          </p:cNvGraphicFramePr>
          <p:nvPr/>
        </p:nvGraphicFramePr>
        <p:xfrm>
          <a:off x="3428992" y="3786190"/>
          <a:ext cx="4419600" cy="2740025"/>
        </p:xfrm>
        <a:graphic>
          <a:graphicData uri="http://schemas.openxmlformats.org/presentationml/2006/ole">
            <p:oleObj spid="_x0000_s5122" name="Clip" r:id="rId3" imgW="2116800" imgH="1312920" progId="">
              <p:embed/>
            </p:oleObj>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Araba kullanırken birisi önünü kesiyor, sen de onunkinin önünü kesiyorsun. </a:t>
            </a:r>
            <a:endParaRPr lang="en-US" dirty="0" smtClean="0">
              <a:latin typeface="Candara" pitchFamily="34" charset="0"/>
            </a:endParaRP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28596" y="0"/>
            <a:ext cx="8229600" cy="1143000"/>
          </a:xfrm>
        </p:spPr>
        <p:txBody>
          <a:bodyPr/>
          <a:lstStyle/>
          <a:p>
            <a:pPr>
              <a:defRPr/>
            </a:pPr>
            <a:r>
              <a:rPr lang="tr-TR" dirty="0" smtClean="0">
                <a:solidFill>
                  <a:schemeClr val="accent4">
                    <a:lumMod val="50000"/>
                  </a:schemeClr>
                </a:solidFill>
                <a:latin typeface="Candara" pitchFamily="34" charset="0"/>
              </a:rPr>
              <a:t>Kaygan Yokuş</a:t>
            </a:r>
            <a:endParaRPr lang="en-US" dirty="0" smtClean="0">
              <a:solidFill>
                <a:schemeClr val="accent4">
                  <a:lumMod val="50000"/>
                </a:schemeClr>
              </a:solidFill>
              <a:latin typeface="Candara" pitchFamily="34" charset="0"/>
            </a:endParaRPr>
          </a:p>
        </p:txBody>
      </p:sp>
      <p:sp>
        <p:nvSpPr>
          <p:cNvPr id="16387" name="Rectangle 3"/>
          <p:cNvSpPr>
            <a:spLocks noGrp="1" noChangeArrowheads="1"/>
          </p:cNvSpPr>
          <p:nvPr>
            <p:ph type="body" idx="1"/>
          </p:nvPr>
        </p:nvSpPr>
        <p:spPr>
          <a:xfrm>
            <a:off x="428596" y="1643050"/>
            <a:ext cx="8229600" cy="4525963"/>
          </a:xfrm>
        </p:spPr>
        <p:txBody>
          <a:bodyPr>
            <a:normAutofit/>
          </a:bodyPr>
          <a:lstStyle/>
          <a:p>
            <a:pPr>
              <a:defRPr/>
            </a:pPr>
            <a:r>
              <a:rPr lang="tr-TR" sz="2800" dirty="0" smtClean="0">
                <a:solidFill>
                  <a:srgbClr val="FF0000"/>
                </a:solidFill>
                <a:latin typeface="Candara" pitchFamily="34" charset="0"/>
              </a:rPr>
              <a:t>Kötü Sonuç </a:t>
            </a:r>
          </a:p>
          <a:p>
            <a:pPr>
              <a:defRPr/>
            </a:pPr>
            <a:r>
              <a:rPr lang="tr-TR" sz="2800" dirty="0" smtClean="0">
                <a:solidFill>
                  <a:srgbClr val="FF0000"/>
                </a:solidFill>
                <a:latin typeface="Candara" pitchFamily="34" charset="0"/>
              </a:rPr>
              <a:t>Birisi</a:t>
            </a:r>
            <a:r>
              <a:rPr lang="en-US" sz="2800" dirty="0" smtClean="0">
                <a:solidFill>
                  <a:srgbClr val="FF0000"/>
                </a:solidFill>
                <a:latin typeface="Candara" pitchFamily="34" charset="0"/>
              </a:rPr>
              <a:t> </a:t>
            </a:r>
            <a:r>
              <a:rPr lang="tr-TR" sz="2800" dirty="0" smtClean="0">
                <a:solidFill>
                  <a:srgbClr val="FF0000"/>
                </a:solidFill>
                <a:latin typeface="Candara" pitchFamily="34" charset="0"/>
              </a:rPr>
              <a:t>ilk iddianın doğru olduğunu kabul ediyorsa diğer bütün iddiaları da kabul etmek zorundadır.</a:t>
            </a:r>
          </a:p>
        </p:txBody>
      </p:sp>
      <p:graphicFrame>
        <p:nvGraphicFramePr>
          <p:cNvPr id="9218" name="Object 4"/>
          <p:cNvGraphicFramePr>
            <a:graphicFrameLocks noChangeAspect="1"/>
          </p:cNvGraphicFramePr>
          <p:nvPr/>
        </p:nvGraphicFramePr>
        <p:xfrm>
          <a:off x="6072198" y="3786190"/>
          <a:ext cx="2755898" cy="2919410"/>
        </p:xfrm>
        <a:graphic>
          <a:graphicData uri="http://schemas.openxmlformats.org/presentationml/2006/ole">
            <p:oleObj spid="_x0000_s6146" name="Clip" r:id="rId3" imgW="878400" imgH="924840" progId="">
              <p:embed/>
            </p:oleObj>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latin typeface="Candara" pitchFamily="34" charset="0"/>
              </a:rPr>
              <a:t>Örneğin: Bu sınıfı geçemezsen, hayatta başarısız olursun. </a:t>
            </a:r>
            <a:endParaRPr lang="en-US" dirty="0" smtClean="0">
              <a:latin typeface="Candara" pitchFamily="34" charset="0"/>
            </a:endParaRPr>
          </a:p>
          <a:p>
            <a:r>
              <a:rPr lang="tr-TR" dirty="0" smtClean="0">
                <a:latin typeface="Candara" pitchFamily="34" charset="0"/>
              </a:rPr>
              <a:t>Örnek: “Hükümet uyuşturucuyu yasaklamamalı, aksi taktirde hükümet alkol ve sigarayı da yasaklamalı. Ve sonra sıra yağlı yiyecekler ve sağlıksız yiyecekler de yasaklamaya gelir. Gelecek sefer de tahmin edeceğiniz gibi, hükümet bizleri dişlerimizi fırçalamaya ve her gün egzersiz yapmaya zorlayacaktır.</a:t>
            </a:r>
            <a:r>
              <a:rPr lang="en-US" dirty="0" smtClean="0">
                <a:latin typeface="Candara" pitchFamily="34" charset="0"/>
              </a:rPr>
              <a:t>"</a:t>
            </a:r>
            <a:endParaRPr lang="tr-TR" dirty="0">
              <a:latin typeface="Candar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pPr>
              <a:defRPr/>
            </a:pPr>
            <a:r>
              <a:rPr lang="tr-TR" dirty="0" smtClean="0">
                <a:solidFill>
                  <a:srgbClr val="002060"/>
                </a:solidFill>
                <a:latin typeface="Candara" pitchFamily="34" charset="0"/>
              </a:rPr>
              <a:t>Hayal</a:t>
            </a:r>
            <a:endParaRPr lang="en-US" dirty="0" smtClean="0">
              <a:solidFill>
                <a:srgbClr val="002060"/>
              </a:solidFill>
              <a:latin typeface="Candara" pitchFamily="34" charset="0"/>
            </a:endParaRPr>
          </a:p>
        </p:txBody>
      </p:sp>
      <p:sp>
        <p:nvSpPr>
          <p:cNvPr id="17411" name="Rectangle 3"/>
          <p:cNvSpPr>
            <a:spLocks noGrp="1" noChangeArrowheads="1"/>
          </p:cNvSpPr>
          <p:nvPr>
            <p:ph type="body" idx="1"/>
          </p:nvPr>
        </p:nvSpPr>
        <p:spPr/>
        <p:txBody>
          <a:bodyPr/>
          <a:lstStyle/>
          <a:p>
            <a:pPr>
              <a:defRPr/>
            </a:pPr>
            <a:r>
              <a:rPr lang="tr-TR" dirty="0" smtClean="0">
                <a:solidFill>
                  <a:schemeClr val="accent2">
                    <a:lumMod val="50000"/>
                  </a:schemeClr>
                </a:solidFill>
                <a:latin typeface="Candara" pitchFamily="34" charset="0"/>
              </a:rPr>
              <a:t>Mantıklı düşünmeden uzaklaştırmak, kafanızı karıştırmak için son derece pozitif bir sonuç teklif edilir.</a:t>
            </a:r>
            <a:endParaRPr lang="en-US" dirty="0" smtClean="0">
              <a:solidFill>
                <a:schemeClr val="accent2">
                  <a:lumMod val="50000"/>
                </a:schemeClr>
              </a:solidFill>
              <a:latin typeface="Candara" pitchFamily="34" charset="0"/>
            </a:endParaRPr>
          </a:p>
        </p:txBody>
      </p:sp>
      <p:graphicFrame>
        <p:nvGraphicFramePr>
          <p:cNvPr id="10242" name="Object 4"/>
          <p:cNvGraphicFramePr>
            <a:graphicFrameLocks noChangeAspect="1"/>
          </p:cNvGraphicFramePr>
          <p:nvPr/>
        </p:nvGraphicFramePr>
        <p:xfrm>
          <a:off x="5643570" y="4071942"/>
          <a:ext cx="2487613" cy="2408238"/>
        </p:xfrm>
        <a:graphic>
          <a:graphicData uri="http://schemas.openxmlformats.org/presentationml/2006/ole">
            <p:oleObj spid="_x0000_s7170" name="Clip" r:id="rId3" imgW="4671000" imgH="4523400" progId="">
              <p:embed/>
            </p:oleObj>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Hızlı bir şekilde zengin olmayı planlamak </a:t>
            </a:r>
            <a:endParaRPr lang="en-US" dirty="0" smtClean="0">
              <a:latin typeface="Candara" pitchFamily="34" charset="0"/>
            </a:endParaRP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a:defRPr/>
            </a:pPr>
            <a:r>
              <a:rPr lang="tr-TR" dirty="0" smtClean="0">
                <a:solidFill>
                  <a:srgbClr val="00B050"/>
                </a:solidFill>
                <a:latin typeface="Candara" pitchFamily="34" charset="0"/>
              </a:rPr>
              <a:t>Korkuya başvurmak veya Korkutma taktikleri</a:t>
            </a:r>
            <a:endParaRPr lang="en-US" dirty="0" smtClean="0">
              <a:solidFill>
                <a:srgbClr val="00B050"/>
              </a:solidFill>
              <a:latin typeface="Candara" pitchFamily="34" charset="0"/>
            </a:endParaRPr>
          </a:p>
        </p:txBody>
      </p:sp>
      <p:sp>
        <p:nvSpPr>
          <p:cNvPr id="18435" name="Rectangle 3"/>
          <p:cNvSpPr>
            <a:spLocks noGrp="1" noChangeArrowheads="1"/>
          </p:cNvSpPr>
          <p:nvPr>
            <p:ph type="body" idx="1"/>
          </p:nvPr>
        </p:nvSpPr>
        <p:spPr/>
        <p:txBody>
          <a:bodyPr/>
          <a:lstStyle/>
          <a:p>
            <a:pPr>
              <a:defRPr/>
            </a:pPr>
            <a:r>
              <a:rPr lang="tr-TR" dirty="0" smtClean="0">
                <a:solidFill>
                  <a:srgbClr val="0070C0"/>
                </a:solidFill>
                <a:latin typeface="Candara" pitchFamily="34" charset="0"/>
              </a:rPr>
              <a:t>Mantıklı düşünmeyi engelleyen güçlü duygular</a:t>
            </a:r>
            <a:endParaRPr lang="en-US" dirty="0" smtClean="0">
              <a:solidFill>
                <a:srgbClr val="0070C0"/>
              </a:solidFill>
              <a:latin typeface="Candara" pitchFamily="34" charset="0"/>
            </a:endParaRPr>
          </a:p>
        </p:txBody>
      </p:sp>
      <p:graphicFrame>
        <p:nvGraphicFramePr>
          <p:cNvPr id="12290" name="Object 5"/>
          <p:cNvGraphicFramePr>
            <a:graphicFrameLocks noChangeAspect="1"/>
          </p:cNvGraphicFramePr>
          <p:nvPr/>
        </p:nvGraphicFramePr>
        <p:xfrm>
          <a:off x="2514600" y="3657600"/>
          <a:ext cx="3048000" cy="2984500"/>
        </p:xfrm>
        <a:graphic>
          <a:graphicData uri="http://schemas.openxmlformats.org/presentationml/2006/ole">
            <p:oleObj spid="_x0000_s8194" name="Clip" r:id="rId3" imgW="1808280" imgH="1770840" progId="">
              <p:embed/>
            </p:oleObj>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a:t>
            </a:r>
            <a:r>
              <a:rPr lang="en-US" dirty="0" smtClean="0">
                <a:latin typeface="Candara" pitchFamily="34" charset="0"/>
              </a:rPr>
              <a:t> </a:t>
            </a:r>
            <a:r>
              <a:rPr lang="tr-TR" dirty="0" smtClean="0">
                <a:latin typeface="Candara" pitchFamily="34" charset="0"/>
              </a:rPr>
              <a:t>Kötü sonuçları çağrıştıran ifade eden  Politik sözler, reklamlar, tanıtımlar</a:t>
            </a:r>
            <a:r>
              <a:rPr lang="tr-TR" dirty="0" smtClean="0"/>
              <a:t>.</a:t>
            </a:r>
            <a:endParaRPr lang="en-US" dirty="0" smtClean="0"/>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tr-TR" dirty="0" smtClean="0">
                <a:solidFill>
                  <a:srgbClr val="002060"/>
                </a:solidFill>
                <a:latin typeface="Candara" pitchFamily="34" charset="0"/>
              </a:rPr>
              <a:t>Merhamet Çekimi </a:t>
            </a:r>
            <a:endParaRPr lang="en-US" dirty="0" smtClean="0">
              <a:solidFill>
                <a:srgbClr val="002060"/>
              </a:solidFill>
              <a:latin typeface="Candara" pitchFamily="34" charset="0"/>
            </a:endParaRPr>
          </a:p>
        </p:txBody>
      </p:sp>
      <p:sp>
        <p:nvSpPr>
          <p:cNvPr id="19459" name="Rectangle 3"/>
          <p:cNvSpPr>
            <a:spLocks noGrp="1" noChangeArrowheads="1"/>
          </p:cNvSpPr>
          <p:nvPr>
            <p:ph type="body" idx="1"/>
          </p:nvPr>
        </p:nvSpPr>
        <p:spPr/>
        <p:txBody>
          <a:bodyPr/>
          <a:lstStyle/>
          <a:p>
            <a:pPr>
              <a:defRPr/>
            </a:pPr>
            <a:r>
              <a:rPr lang="tr-TR" dirty="0" smtClean="0">
                <a:solidFill>
                  <a:srgbClr val="C00000"/>
                </a:solidFill>
                <a:latin typeface="Candara" pitchFamily="34" charset="0"/>
              </a:rPr>
              <a:t>Güçlü duygular bilginin yerini alır.</a:t>
            </a:r>
            <a:endParaRPr lang="en-US" dirty="0" smtClean="0">
              <a:solidFill>
                <a:srgbClr val="C00000"/>
              </a:solidFill>
              <a:latin typeface="Candara" pitchFamily="34" charset="0"/>
            </a:endParaRPr>
          </a:p>
        </p:txBody>
      </p:sp>
      <p:graphicFrame>
        <p:nvGraphicFramePr>
          <p:cNvPr id="13314" name="Object 4"/>
          <p:cNvGraphicFramePr>
            <a:graphicFrameLocks noChangeAspect="1"/>
          </p:cNvGraphicFramePr>
          <p:nvPr/>
        </p:nvGraphicFramePr>
        <p:xfrm>
          <a:off x="5214942" y="3429000"/>
          <a:ext cx="2667000" cy="2570163"/>
        </p:xfrm>
        <a:graphic>
          <a:graphicData uri="http://schemas.openxmlformats.org/presentationml/2006/ole">
            <p:oleObj spid="_x0000_s9218" name="Clip" r:id="rId3" imgW="918720" imgH="884520" progId="">
              <p:embed/>
            </p:oleObj>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Hıçkırık hikayesi, numarası</a:t>
            </a:r>
            <a:r>
              <a:rPr lang="tr-TR" dirty="0" smtClean="0"/>
              <a:t>.</a:t>
            </a:r>
            <a:endParaRPr lang="en-US"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tr-TR" dirty="0" smtClean="0">
                <a:solidFill>
                  <a:srgbClr val="FF0000"/>
                </a:solidFill>
                <a:latin typeface="Candara" pitchFamily="34" charset="0"/>
              </a:rPr>
              <a:t>Acele genelleme </a:t>
            </a:r>
            <a:r>
              <a:rPr lang="en-US" dirty="0" smtClean="0">
                <a:solidFill>
                  <a:srgbClr val="FF0000"/>
                </a:solidFill>
                <a:latin typeface="Candara" pitchFamily="34" charset="0"/>
              </a:rPr>
              <a:t> </a:t>
            </a:r>
          </a:p>
        </p:txBody>
      </p:sp>
      <p:sp>
        <p:nvSpPr>
          <p:cNvPr id="10243" name="Rectangle 3"/>
          <p:cNvSpPr>
            <a:spLocks noGrp="1" noChangeArrowheads="1"/>
          </p:cNvSpPr>
          <p:nvPr>
            <p:ph type="body" idx="1"/>
          </p:nvPr>
        </p:nvSpPr>
        <p:spPr/>
        <p:txBody>
          <a:bodyPr/>
          <a:lstStyle/>
          <a:p>
            <a:pPr>
              <a:defRPr/>
            </a:pPr>
            <a:r>
              <a:rPr lang="tr-TR" dirty="0" smtClean="0">
                <a:solidFill>
                  <a:srgbClr val="002060"/>
                </a:solidFill>
                <a:latin typeface="Candara" pitchFamily="34" charset="0"/>
              </a:rPr>
              <a:t>Gruptaki bütün üyeleri aynı varsaymak.</a:t>
            </a:r>
            <a:endParaRPr lang="en-US" dirty="0" smtClean="0">
              <a:solidFill>
                <a:srgbClr val="002060"/>
              </a:solidFill>
              <a:latin typeface="Candara" pitchFamily="34" charset="0"/>
            </a:endParaRPr>
          </a:p>
        </p:txBody>
      </p:sp>
      <p:graphicFrame>
        <p:nvGraphicFramePr>
          <p:cNvPr id="4098" name="Object 4"/>
          <p:cNvGraphicFramePr>
            <a:graphicFrameLocks noChangeAspect="1"/>
          </p:cNvGraphicFramePr>
          <p:nvPr/>
        </p:nvGraphicFramePr>
        <p:xfrm>
          <a:off x="3071802" y="3357562"/>
          <a:ext cx="2889250" cy="2895600"/>
        </p:xfrm>
        <a:graphic>
          <a:graphicData uri="http://schemas.openxmlformats.org/presentationml/2006/ole">
            <p:oleObj spid="_x0000_s1026" name="Clip" r:id="rId3" imgW="1781640" imgH="1784520" progId="">
              <p:embed/>
            </p:oleObj>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a:defRPr/>
            </a:pPr>
            <a:r>
              <a:rPr lang="tr-TR" dirty="0" smtClean="0">
                <a:solidFill>
                  <a:srgbClr val="FFC000"/>
                </a:solidFill>
                <a:latin typeface="Candara" pitchFamily="34" charset="0"/>
              </a:rPr>
              <a:t>Bağlılık-sadakat- Çekimi </a:t>
            </a:r>
            <a:endParaRPr lang="en-US" dirty="0" smtClean="0">
              <a:solidFill>
                <a:srgbClr val="FFC000"/>
              </a:solidFill>
              <a:latin typeface="Candara" pitchFamily="34" charset="0"/>
            </a:endParaRPr>
          </a:p>
        </p:txBody>
      </p:sp>
      <p:sp>
        <p:nvSpPr>
          <p:cNvPr id="20483" name="Rectangle 3"/>
          <p:cNvSpPr>
            <a:spLocks noGrp="1" noChangeArrowheads="1"/>
          </p:cNvSpPr>
          <p:nvPr>
            <p:ph type="body" idx="1"/>
          </p:nvPr>
        </p:nvSpPr>
        <p:spPr/>
        <p:txBody>
          <a:bodyPr/>
          <a:lstStyle/>
          <a:p>
            <a:pPr>
              <a:defRPr/>
            </a:pPr>
            <a:r>
              <a:rPr lang="tr-TR" dirty="0" smtClean="0">
                <a:solidFill>
                  <a:srgbClr val="00B050"/>
                </a:solidFill>
                <a:latin typeface="Candara" pitchFamily="34" charset="0"/>
              </a:rPr>
              <a:t>Grup davranışı, doğru veya yanlış</a:t>
            </a:r>
            <a:endParaRPr lang="en-US" dirty="0" smtClean="0">
              <a:solidFill>
                <a:srgbClr val="00B050"/>
              </a:solidFill>
              <a:latin typeface="Candara" pitchFamily="34" charset="0"/>
            </a:endParaRPr>
          </a:p>
        </p:txBody>
      </p:sp>
      <p:graphicFrame>
        <p:nvGraphicFramePr>
          <p:cNvPr id="14338" name="Object 5"/>
          <p:cNvGraphicFramePr>
            <a:graphicFrameLocks noChangeAspect="1"/>
          </p:cNvGraphicFramePr>
          <p:nvPr/>
        </p:nvGraphicFramePr>
        <p:xfrm>
          <a:off x="4286248" y="3500438"/>
          <a:ext cx="3248025" cy="3133724"/>
        </p:xfrm>
        <a:graphic>
          <a:graphicData uri="http://schemas.openxmlformats.org/presentationml/2006/ole">
            <p:oleObj spid="_x0000_s10242" name="Clip" r:id="rId3" imgW="1767960" imgH="1783800" progId="">
              <p:embed/>
            </p:oleObj>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En popüler görünen adayların üzerine oyunu verme. </a:t>
            </a:r>
            <a:endParaRPr lang="en-US" dirty="0" smtClean="0">
              <a:latin typeface="Candara" pitchFamily="34" charset="0"/>
            </a:endParaRP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a:defRPr/>
            </a:pPr>
            <a:r>
              <a:rPr lang="tr-TR" dirty="0" smtClean="0">
                <a:solidFill>
                  <a:srgbClr val="00B050"/>
                </a:solidFill>
                <a:latin typeface="Candara" pitchFamily="34" charset="0"/>
              </a:rPr>
              <a:t>Kendini beğenmişlik çekimi</a:t>
            </a:r>
            <a:endParaRPr lang="en-US" dirty="0" smtClean="0">
              <a:solidFill>
                <a:srgbClr val="00B050"/>
              </a:solidFill>
              <a:latin typeface="Candara" pitchFamily="34" charset="0"/>
            </a:endParaRPr>
          </a:p>
        </p:txBody>
      </p:sp>
      <p:sp>
        <p:nvSpPr>
          <p:cNvPr id="22531" name="Rectangle 3"/>
          <p:cNvSpPr>
            <a:spLocks noGrp="1" noChangeArrowheads="1"/>
          </p:cNvSpPr>
          <p:nvPr>
            <p:ph type="body" idx="1"/>
          </p:nvPr>
        </p:nvSpPr>
        <p:spPr/>
        <p:txBody>
          <a:bodyPr/>
          <a:lstStyle/>
          <a:p>
            <a:pPr>
              <a:defRPr/>
            </a:pPr>
            <a:endParaRPr lang="tr-TR" dirty="0" smtClean="0">
              <a:solidFill>
                <a:srgbClr val="7030A0"/>
              </a:solidFill>
              <a:latin typeface="Candara" pitchFamily="34" charset="0"/>
            </a:endParaRPr>
          </a:p>
          <a:p>
            <a:pPr>
              <a:defRPr/>
            </a:pPr>
            <a:r>
              <a:rPr lang="tr-TR" dirty="0" smtClean="0">
                <a:solidFill>
                  <a:srgbClr val="7030A0"/>
                </a:solidFill>
                <a:latin typeface="Candara" pitchFamily="34" charset="0"/>
              </a:rPr>
              <a:t>Övmek, İltifat etmek.</a:t>
            </a:r>
          </a:p>
        </p:txBody>
      </p:sp>
      <p:graphicFrame>
        <p:nvGraphicFramePr>
          <p:cNvPr id="15362" name="Object 4"/>
          <p:cNvGraphicFramePr>
            <a:graphicFrameLocks noChangeAspect="1"/>
          </p:cNvGraphicFramePr>
          <p:nvPr/>
        </p:nvGraphicFramePr>
        <p:xfrm>
          <a:off x="5111750" y="2667000"/>
          <a:ext cx="3349625" cy="3429000"/>
        </p:xfrm>
        <a:graphic>
          <a:graphicData uri="http://schemas.openxmlformats.org/presentationml/2006/ole">
            <p:oleObj spid="_x0000_s11266" name="Clip" r:id="rId3" imgW="1772640" imgH="1815480" progId="">
              <p:embed/>
            </p:oleObj>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Örnek: “Yağlamak, dalkavukluk yapmak</a:t>
            </a:r>
            <a:r>
              <a:rPr lang="en-US" dirty="0" smtClean="0">
                <a:latin typeface="Candara" pitchFamily="34" charset="0"/>
              </a:rPr>
              <a:t>”</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pPr>
              <a:defRPr/>
            </a:pPr>
            <a:r>
              <a:rPr lang="tr-TR" dirty="0" smtClean="0">
                <a:solidFill>
                  <a:schemeClr val="accent4">
                    <a:lumMod val="75000"/>
                  </a:schemeClr>
                </a:solidFill>
                <a:latin typeface="Candara" pitchFamily="34" charset="0"/>
              </a:rPr>
              <a:t>Yetersiz delil</a:t>
            </a:r>
            <a:endParaRPr lang="en-US" dirty="0" smtClean="0">
              <a:solidFill>
                <a:schemeClr val="accent4">
                  <a:lumMod val="75000"/>
                </a:schemeClr>
              </a:solidFill>
              <a:latin typeface="Candara" pitchFamily="34" charset="0"/>
            </a:endParaRPr>
          </a:p>
        </p:txBody>
      </p:sp>
      <p:sp>
        <p:nvSpPr>
          <p:cNvPr id="23555" name="Rectangle 3"/>
          <p:cNvSpPr>
            <a:spLocks noGrp="1" noChangeArrowheads="1"/>
          </p:cNvSpPr>
          <p:nvPr>
            <p:ph type="body" idx="1"/>
          </p:nvPr>
        </p:nvSpPr>
        <p:spPr>
          <a:xfrm>
            <a:off x="457200" y="1600200"/>
            <a:ext cx="8229600" cy="5114948"/>
          </a:xfrm>
        </p:spPr>
        <p:txBody>
          <a:bodyPr>
            <a:normAutofit fontScale="92500" lnSpcReduction="20000"/>
          </a:bodyPr>
          <a:lstStyle/>
          <a:p>
            <a:pPr>
              <a:buNone/>
              <a:defRPr/>
            </a:pPr>
            <a:endParaRPr lang="tr-TR" b="1" i="1" dirty="0" smtClean="0">
              <a:solidFill>
                <a:srgbClr val="00B050"/>
              </a:solidFill>
              <a:latin typeface="Candara" pitchFamily="34" charset="0"/>
            </a:endParaRPr>
          </a:p>
          <a:p>
            <a:pPr>
              <a:defRPr/>
            </a:pPr>
            <a:r>
              <a:rPr lang="tr-TR" sz="3800" b="1" i="1" dirty="0" smtClean="0">
                <a:solidFill>
                  <a:srgbClr val="00B050"/>
                </a:solidFill>
                <a:latin typeface="Candara" pitchFamily="34" charset="0"/>
              </a:rPr>
              <a:t>1) Sınırlı örnek</a:t>
            </a:r>
          </a:p>
          <a:p>
            <a:pPr>
              <a:buNone/>
              <a:defRPr/>
            </a:pPr>
            <a:r>
              <a:rPr lang="tr-TR" sz="3800" b="1" i="1" dirty="0" smtClean="0">
                <a:solidFill>
                  <a:srgbClr val="00B050"/>
                </a:solidFill>
                <a:latin typeface="Candara" pitchFamily="34" charset="0"/>
              </a:rPr>
              <a:t>      </a:t>
            </a:r>
          </a:p>
          <a:p>
            <a:pPr>
              <a:buNone/>
              <a:defRPr/>
            </a:pPr>
            <a:r>
              <a:rPr lang="tr-TR" sz="3800" b="1" i="1" dirty="0" smtClean="0">
                <a:solidFill>
                  <a:srgbClr val="00B050"/>
                </a:solidFill>
                <a:latin typeface="Candara" pitchFamily="34" charset="0"/>
              </a:rPr>
              <a:t> </a:t>
            </a:r>
            <a:r>
              <a:rPr lang="tr-TR" sz="3800" dirty="0" smtClean="0">
                <a:solidFill>
                  <a:srgbClr val="0070C0"/>
                </a:solidFill>
                <a:latin typeface="Candara" pitchFamily="34" charset="0"/>
              </a:rPr>
              <a:t>Birbiri ile alakalı olmayan iki şey arasında zincir reaksiyonu gibi birinin diğerine sebep olduğu şeklinde bağlantı kurmak </a:t>
            </a:r>
          </a:p>
          <a:p>
            <a:pPr>
              <a:buNone/>
              <a:defRPr/>
            </a:pPr>
            <a:r>
              <a:rPr lang="tr-TR" sz="3800" i="1" dirty="0" smtClean="0">
                <a:solidFill>
                  <a:srgbClr val="0070C0"/>
                </a:solidFill>
                <a:latin typeface="Candara" pitchFamily="34" charset="0"/>
              </a:rPr>
              <a:t>      </a:t>
            </a:r>
          </a:p>
          <a:p>
            <a:pPr>
              <a:buNone/>
              <a:defRPr/>
            </a:pPr>
            <a:r>
              <a:rPr lang="tr-TR" sz="3800" i="1" dirty="0" smtClean="0">
                <a:solidFill>
                  <a:srgbClr val="0070C0"/>
                </a:solidFill>
                <a:latin typeface="Candara" pitchFamily="34" charset="0"/>
              </a:rPr>
              <a:t>        Bundan sonra, böylece, bundan dolayı</a:t>
            </a:r>
          </a:p>
          <a:p>
            <a:pPr>
              <a:buNone/>
            </a:pPr>
            <a:endParaRPr lang="tr-TR" sz="3800" b="1" dirty="0" smtClean="0">
              <a:solidFill>
                <a:srgbClr val="0070C0"/>
              </a:solidFill>
              <a:latin typeface="Candara" pitchFamily="34" charset="0"/>
            </a:endParaRPr>
          </a:p>
          <a:p>
            <a:pPr>
              <a:buNone/>
            </a:pPr>
            <a:r>
              <a:rPr lang="tr-TR" sz="3800" b="1" dirty="0" smtClean="0">
                <a:solidFill>
                  <a:srgbClr val="0070C0"/>
                </a:solidFill>
                <a:latin typeface="Candara" pitchFamily="34" charset="0"/>
              </a:rPr>
              <a:t>        </a:t>
            </a:r>
            <a:endParaRPr lang="en-US" sz="3800" dirty="0" smtClean="0">
              <a:latin typeface="Candara"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02060"/>
                </a:solidFill>
                <a:latin typeface="Candara" pitchFamily="34" charset="0"/>
              </a:rPr>
              <a:t>Yetersiz Delil</a:t>
            </a:r>
            <a:endParaRPr lang="tr-TR" dirty="0">
              <a:solidFill>
                <a:srgbClr val="002060"/>
              </a:solidFill>
              <a:latin typeface="Candara" pitchFamily="34" charset="0"/>
            </a:endParaRPr>
          </a:p>
        </p:txBody>
      </p:sp>
      <p:sp>
        <p:nvSpPr>
          <p:cNvPr id="3" name="2 İçerik Yer Tutucusu"/>
          <p:cNvSpPr>
            <a:spLocks noGrp="1"/>
          </p:cNvSpPr>
          <p:nvPr>
            <p:ph idx="1"/>
          </p:nvPr>
        </p:nvSpPr>
        <p:spPr/>
        <p:txBody>
          <a:bodyPr>
            <a:normAutofit fontScale="92500" lnSpcReduction="10000"/>
          </a:bodyPr>
          <a:lstStyle/>
          <a:p>
            <a:pPr>
              <a:buNone/>
              <a:defRPr/>
            </a:pPr>
            <a:r>
              <a:rPr lang="tr-TR" b="1" dirty="0" smtClean="0">
                <a:latin typeface="Candara" pitchFamily="34" charset="0"/>
              </a:rPr>
              <a:t>            </a:t>
            </a:r>
            <a:r>
              <a:rPr lang="tr-TR" b="1" dirty="0" smtClean="0">
                <a:solidFill>
                  <a:srgbClr val="00B050"/>
                </a:solidFill>
                <a:latin typeface="Candara" pitchFamily="34" charset="0"/>
              </a:rPr>
              <a:t>Sınırlı Örnek</a:t>
            </a:r>
          </a:p>
          <a:p>
            <a:pPr>
              <a:defRPr/>
            </a:pPr>
            <a:r>
              <a:rPr lang="tr-TR" dirty="0" smtClean="0">
                <a:latin typeface="Candara" pitchFamily="34" charset="0"/>
              </a:rPr>
              <a:t>“Michael Jackson,…………genç ölen </a:t>
            </a:r>
            <a:r>
              <a:rPr lang="tr-TR" dirty="0" err="1" smtClean="0">
                <a:latin typeface="Candara" pitchFamily="34" charset="0"/>
              </a:rPr>
              <a:t>rock</a:t>
            </a:r>
            <a:r>
              <a:rPr lang="tr-TR" dirty="0" smtClean="0">
                <a:latin typeface="Candara" pitchFamily="34" charset="0"/>
              </a:rPr>
              <a:t> sanatçılarıydı.” </a:t>
            </a:r>
            <a:r>
              <a:rPr lang="tr-TR" b="1" dirty="0" smtClean="0">
                <a:latin typeface="Candara" pitchFamily="34" charset="0"/>
              </a:rPr>
              <a:t>Böylece </a:t>
            </a:r>
            <a:r>
              <a:rPr lang="tr-TR" b="1" dirty="0" err="1" smtClean="0">
                <a:latin typeface="Candara" pitchFamily="34" charset="0"/>
              </a:rPr>
              <a:t>rock</a:t>
            </a:r>
            <a:r>
              <a:rPr lang="tr-TR" b="1" dirty="0" smtClean="0">
                <a:latin typeface="Candara" pitchFamily="34" charset="0"/>
              </a:rPr>
              <a:t> sanatçısıysan uzun yaşayacağını sanma.</a:t>
            </a:r>
            <a:endParaRPr lang="tr-TR" b="1" i="1" dirty="0" smtClean="0">
              <a:latin typeface="Candara" pitchFamily="34" charset="0"/>
            </a:endParaRPr>
          </a:p>
          <a:p>
            <a:pPr>
              <a:defRPr/>
            </a:pPr>
            <a:endParaRPr lang="tr-TR" dirty="0" smtClean="0">
              <a:latin typeface="Candara" pitchFamily="34" charset="0"/>
            </a:endParaRPr>
          </a:p>
          <a:p>
            <a:pPr>
              <a:buNone/>
            </a:pPr>
            <a:endParaRPr lang="tr-TR" dirty="0" smtClean="0">
              <a:solidFill>
                <a:srgbClr val="00B050"/>
              </a:solidFill>
              <a:latin typeface="Candara" pitchFamily="34" charset="0"/>
            </a:endParaRPr>
          </a:p>
          <a:p>
            <a:r>
              <a:rPr lang="tr-TR" dirty="0" smtClean="0">
                <a:solidFill>
                  <a:srgbClr val="7030A0"/>
                </a:solidFill>
                <a:latin typeface="Candara" pitchFamily="34" charset="0"/>
              </a:rPr>
              <a:t>Hazır şehriyenin bulucusu kişi 96 yaşında öldü. Her gün hazır şehriye yediğini söyledi. Bu yüzden hazır şehriye sağlığınız için kötü olamaz</a:t>
            </a:r>
            <a:r>
              <a:rPr lang="tr-TR" b="1" dirty="0" smtClean="0">
                <a:solidFill>
                  <a:srgbClr val="7030A0"/>
                </a:solidFill>
                <a:latin typeface="Candara" pitchFamily="34"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r>
              <a:rPr lang="tr-TR" b="1" i="1" dirty="0" smtClean="0">
                <a:solidFill>
                  <a:srgbClr val="7030A0"/>
                </a:solidFill>
                <a:latin typeface="Candara" pitchFamily="34" charset="0"/>
              </a:rPr>
              <a:t>Bilgisizlik Çekimi</a:t>
            </a:r>
            <a:endParaRPr lang="tr-TR" i="1" dirty="0" smtClean="0">
              <a:solidFill>
                <a:srgbClr val="7030A0"/>
              </a:solidFill>
              <a:latin typeface="Candara" pitchFamily="34" charset="0"/>
            </a:endParaRPr>
          </a:p>
          <a:p>
            <a:endParaRPr lang="tr-TR" dirty="0" smtClean="0">
              <a:solidFill>
                <a:srgbClr val="C00000"/>
              </a:solidFill>
              <a:latin typeface="Candara" pitchFamily="34" charset="0"/>
            </a:endParaRPr>
          </a:p>
          <a:p>
            <a:r>
              <a:rPr lang="tr-TR" dirty="0" smtClean="0">
                <a:solidFill>
                  <a:srgbClr val="C00000"/>
                </a:solidFill>
                <a:latin typeface="Candara" pitchFamily="34" charset="0"/>
              </a:rPr>
              <a:t>Masum olduğunu göstermek için hiç delilimiz yok. Bu yüzden suçlu olmalı.</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Eğer bir kişi suçluysa , onun masum olduğuna yönelik delil bulmak doğrusu zor olacaktır. Şayet  </a:t>
            </a:r>
            <a:r>
              <a:rPr lang="tr-TR" dirty="0" err="1" smtClean="0">
                <a:latin typeface="Candara" pitchFamily="34" charset="0"/>
              </a:rPr>
              <a:t>şuçlu</a:t>
            </a:r>
            <a:r>
              <a:rPr lang="tr-TR" dirty="0" smtClean="0">
                <a:latin typeface="Candara" pitchFamily="34" charset="0"/>
              </a:rPr>
              <a:t> olduğuna işaret eden delil yoksa, delil yokluğu suçluluğunu kanıtlamak için yeterli değildir.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4282" y="285728"/>
            <a:ext cx="8229600" cy="1143000"/>
          </a:xfrm>
        </p:spPr>
        <p:txBody>
          <a:bodyPr>
            <a:normAutofit/>
          </a:bodyPr>
          <a:lstStyle/>
          <a:p>
            <a:pPr>
              <a:defRPr/>
            </a:pPr>
            <a:r>
              <a:rPr lang="tr-TR" dirty="0" smtClean="0">
                <a:solidFill>
                  <a:srgbClr val="0070C0"/>
                </a:solidFill>
                <a:latin typeface="Candara" pitchFamily="34" charset="0"/>
              </a:rPr>
              <a:t>Saman adam veya kadın</a:t>
            </a:r>
            <a:endParaRPr lang="en-US" dirty="0" smtClean="0">
              <a:solidFill>
                <a:srgbClr val="0070C0"/>
              </a:solidFill>
              <a:latin typeface="Candara" pitchFamily="34" charset="0"/>
            </a:endParaRPr>
          </a:p>
        </p:txBody>
      </p:sp>
      <p:sp>
        <p:nvSpPr>
          <p:cNvPr id="24579" name="Rectangle 3"/>
          <p:cNvSpPr>
            <a:spLocks noGrp="1" noChangeArrowheads="1"/>
          </p:cNvSpPr>
          <p:nvPr>
            <p:ph type="body" idx="1"/>
          </p:nvPr>
        </p:nvSpPr>
        <p:spPr>
          <a:xfrm>
            <a:off x="381000" y="1676400"/>
            <a:ext cx="7772400" cy="4114800"/>
          </a:xfrm>
        </p:spPr>
        <p:txBody>
          <a:bodyPr>
            <a:normAutofit/>
          </a:bodyPr>
          <a:lstStyle/>
          <a:p>
            <a:pPr>
              <a:defRPr/>
            </a:pPr>
            <a:r>
              <a:rPr lang="tr-TR" sz="2800" b="1" dirty="0" smtClean="0">
                <a:solidFill>
                  <a:srgbClr val="FF0000"/>
                </a:solidFill>
                <a:latin typeface="Candara" pitchFamily="34" charset="0"/>
              </a:rPr>
              <a:t>Herhangi bir kişinin itibarını gözden düşürücü bostan korkuluğu gibi bir imaj icat etmek.</a:t>
            </a:r>
            <a:endParaRPr lang="en-US" sz="2800" b="1" dirty="0" smtClean="0">
              <a:solidFill>
                <a:srgbClr val="FF0000"/>
              </a:solidFill>
              <a:latin typeface="Candara" pitchFamily="34" charset="0"/>
            </a:endParaRPr>
          </a:p>
        </p:txBody>
      </p:sp>
      <p:graphicFrame>
        <p:nvGraphicFramePr>
          <p:cNvPr id="16386" name="Object 4"/>
          <p:cNvGraphicFramePr>
            <a:graphicFrameLocks noChangeAspect="1"/>
          </p:cNvGraphicFramePr>
          <p:nvPr/>
        </p:nvGraphicFramePr>
        <p:xfrm>
          <a:off x="6500826" y="3286124"/>
          <a:ext cx="2500330" cy="3429000"/>
        </p:xfrm>
        <a:graphic>
          <a:graphicData uri="http://schemas.openxmlformats.org/presentationml/2006/ole">
            <p:oleObj spid="_x0000_s12290" name="Clip" r:id="rId3" imgW="1178640" imgH="1820520" progId="">
              <p:embed/>
            </p:oleObj>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Örnek:</a:t>
            </a:r>
            <a:r>
              <a:rPr lang="en-US" dirty="0" smtClean="0">
                <a:latin typeface="Candara" pitchFamily="34" charset="0"/>
              </a:rPr>
              <a:t> </a:t>
            </a:r>
            <a:r>
              <a:rPr lang="tr-TR" dirty="0" smtClean="0">
                <a:latin typeface="Candara" pitchFamily="34" charset="0"/>
              </a:rPr>
              <a:t>Rakibi üzerinde olumsuz bir bakış açısı oluşturan politik konuşmalar. </a:t>
            </a:r>
            <a:endParaRPr lang="en-US" dirty="0" smtClean="0">
              <a:latin typeface="Candara" pitchFamily="34" charset="0"/>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Bütün avukatlar aç gözlüdür.</a:t>
            </a:r>
            <a:endParaRPr lang="en-US" dirty="0" smtClean="0">
              <a:latin typeface="Candara" pitchFamily="34" charset="0"/>
            </a:endParaRP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latin typeface="Candara" pitchFamily="34" charset="0"/>
              </a:rPr>
              <a:t>Örnek</a:t>
            </a:r>
            <a:r>
              <a:rPr lang="en-US" dirty="0" smtClean="0">
                <a:latin typeface="Candara" pitchFamily="34" charset="0"/>
              </a:rPr>
              <a:t>: </a:t>
            </a:r>
            <a:r>
              <a:rPr lang="tr-TR" dirty="0" smtClean="0">
                <a:latin typeface="Candara" pitchFamily="34" charset="0"/>
              </a:rPr>
              <a:t>Pek çok kişi </a:t>
            </a:r>
            <a:r>
              <a:rPr lang="en-US" dirty="0" smtClean="0">
                <a:latin typeface="Candara" pitchFamily="34" charset="0"/>
              </a:rPr>
              <a:t>Hong Kong</a:t>
            </a:r>
            <a:r>
              <a:rPr lang="tr-TR" dirty="0" smtClean="0">
                <a:latin typeface="Candara" pitchFamily="34" charset="0"/>
              </a:rPr>
              <a:t>’da daha fazla demokrasi için tartışırlarken</a:t>
            </a:r>
            <a:r>
              <a:rPr lang="en-US" dirty="0" smtClean="0">
                <a:latin typeface="Candara" pitchFamily="34" charset="0"/>
              </a:rPr>
              <a:t>, </a:t>
            </a:r>
            <a:r>
              <a:rPr lang="tr-TR" dirty="0" smtClean="0">
                <a:latin typeface="Candara" pitchFamily="34" charset="0"/>
              </a:rPr>
              <a:t>tipik cevap “Demokrasinin </a:t>
            </a:r>
            <a:r>
              <a:rPr lang="tr-TR" dirty="0" err="1" smtClean="0">
                <a:latin typeface="Candara" pitchFamily="34" charset="0"/>
              </a:rPr>
              <a:t>Hongkong’un</a:t>
            </a:r>
            <a:r>
              <a:rPr lang="tr-TR" dirty="0" smtClean="0">
                <a:latin typeface="Candara" pitchFamily="34" charset="0"/>
              </a:rPr>
              <a:t> tüm sorunlarına çözüm olacağını düşünmek yanlıştır veya demokrasi körü körüne kabul edilmemelidir.” şeklindedir.</a:t>
            </a:r>
          </a:p>
          <a:p>
            <a:pPr>
              <a:buNone/>
            </a:pPr>
            <a:r>
              <a:rPr lang="tr-TR" smtClean="0">
                <a:latin typeface="Candara" pitchFamily="34" charset="0"/>
              </a:rPr>
              <a:t>           </a:t>
            </a:r>
            <a:r>
              <a:rPr lang="tr-TR" dirty="0" smtClean="0">
                <a:latin typeface="Candara" pitchFamily="34" charset="0"/>
              </a:rPr>
              <a:t>Demokrasiyi savunanlar demokrasinin bütün problemleri (hava kirliliği vb ) çözeceğini belirtmezler. Onlar bilirler ki demokrasi veya başka bir şeyi körü körüne kabul etmek nadiren doğrudur. </a:t>
            </a:r>
            <a:r>
              <a:rPr lang="tr-TR" b="1" dirty="0" smtClean="0">
                <a:latin typeface="Candara" pitchFamily="34" charset="0"/>
              </a:rPr>
              <a:t>Bu eleştiriler demokrasi için gerçek argümanları temsil etmemektedir.</a:t>
            </a:r>
            <a:endParaRPr lang="tr-TR" b="1" dirty="0">
              <a:latin typeface="Candar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B050"/>
                </a:solidFill>
                <a:latin typeface="Candara" pitchFamily="34" charset="0"/>
              </a:rPr>
              <a:t>Otorite Çekimi</a:t>
            </a:r>
            <a:endParaRPr lang="tr-TR" dirty="0">
              <a:solidFill>
                <a:srgbClr val="00B050"/>
              </a:solidFill>
              <a:latin typeface="Candara" pitchFamily="34" charset="0"/>
            </a:endParaRPr>
          </a:p>
        </p:txBody>
      </p:sp>
      <p:sp>
        <p:nvSpPr>
          <p:cNvPr id="3" name="2 İçerik Yer Tutucusu"/>
          <p:cNvSpPr>
            <a:spLocks noGrp="1"/>
          </p:cNvSpPr>
          <p:nvPr>
            <p:ph idx="1"/>
          </p:nvPr>
        </p:nvSpPr>
        <p:spPr/>
        <p:txBody>
          <a:bodyPr>
            <a:normAutofit/>
          </a:bodyPr>
          <a:lstStyle/>
          <a:p>
            <a:r>
              <a:rPr lang="tr-TR" b="1" i="1" dirty="0" smtClean="0">
                <a:solidFill>
                  <a:srgbClr val="002060"/>
                </a:solidFill>
                <a:latin typeface="Candara" pitchFamily="34" charset="0"/>
              </a:rPr>
              <a:t>Bazı gösterişli, saygın kişiler veya kurumlar yapılan iddianın, talebin doğru olduğuna inanırlar ve bu yüzdendir ki  bu iddialar doğru olmak zorundadır.</a:t>
            </a:r>
            <a:r>
              <a:rPr lang="tr-TR" dirty="0" smtClean="0">
                <a:solidFill>
                  <a:srgbClr val="002060"/>
                </a:solidFill>
                <a:latin typeface="Candara" pitchFamily="34" charset="0"/>
              </a:rPr>
              <a:t> </a:t>
            </a:r>
          </a:p>
          <a:p>
            <a:pPr>
              <a:buNone/>
            </a:pPr>
            <a:r>
              <a:rPr lang="tr-TR" dirty="0" smtClean="0">
                <a:latin typeface="Candara" pitchFamily="34" charset="0"/>
              </a:rPr>
              <a:t>    </a:t>
            </a:r>
            <a:endParaRPr lang="tr-TR" dirty="0">
              <a:latin typeface="Candar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latin typeface="Candara" pitchFamily="34" charset="0"/>
              </a:rPr>
              <a:t>ÖRNEĞİN:</a:t>
            </a:r>
          </a:p>
          <a:p>
            <a:r>
              <a:rPr lang="tr-TR" dirty="0" smtClean="0">
                <a:latin typeface="Candara" pitchFamily="34" charset="0"/>
              </a:rPr>
              <a:t>Ali: “Belediye başkanına güzel örnek olduğu için hayranlık duyuyorum.”</a:t>
            </a:r>
          </a:p>
          <a:p>
            <a:r>
              <a:rPr lang="tr-TR" dirty="0" smtClean="0">
                <a:latin typeface="Candara" pitchFamily="34" charset="0"/>
              </a:rPr>
              <a:t>Veli. “Fakat gazete onun kötü bir örnek olduğunu yazıyor. Bu yüzden sen hatalısın.”</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0"/>
            <a:r>
              <a:rPr lang="tr-TR" dirty="0" smtClean="0">
                <a:solidFill>
                  <a:srgbClr val="0070C0"/>
                </a:solidFill>
                <a:latin typeface="Candara" pitchFamily="34" charset="0"/>
              </a:rPr>
              <a:t>Tek Sebep</a:t>
            </a:r>
            <a:br>
              <a:rPr lang="tr-TR" dirty="0" smtClean="0">
                <a:solidFill>
                  <a:srgbClr val="0070C0"/>
                </a:solidFill>
                <a:latin typeface="Candara" pitchFamily="34" charset="0"/>
              </a:rPr>
            </a:br>
            <a:endParaRPr lang="tr-TR" dirty="0">
              <a:solidFill>
                <a:srgbClr val="0070C0"/>
              </a:solidFill>
              <a:latin typeface="Candara" pitchFamily="34" charset="0"/>
            </a:endParaRPr>
          </a:p>
        </p:txBody>
      </p:sp>
      <p:sp>
        <p:nvSpPr>
          <p:cNvPr id="3" name="2 İçerik Yer Tutucusu"/>
          <p:cNvSpPr>
            <a:spLocks noGrp="1"/>
          </p:cNvSpPr>
          <p:nvPr>
            <p:ph idx="1"/>
          </p:nvPr>
        </p:nvSpPr>
        <p:spPr/>
        <p:txBody>
          <a:bodyPr>
            <a:normAutofit/>
          </a:bodyPr>
          <a:lstStyle/>
          <a:p>
            <a:pPr lvl="0"/>
            <a:r>
              <a:rPr lang="tr-TR" b="1" dirty="0" smtClean="0">
                <a:solidFill>
                  <a:srgbClr val="00B050"/>
                </a:solidFill>
                <a:latin typeface="Candara" pitchFamily="34" charset="0"/>
              </a:rPr>
              <a:t>İlişkiler, bağlantılar atlanmaktadır.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latin typeface="Candara" pitchFamily="34" charset="0"/>
              </a:rPr>
              <a:t>Örneğin: Bir öğrencinin intihar etme girişiminden sonra, kişiler ve medya aileyi, okulu, toplumu vb suçlayarak suçlu aramaya başlarlar. Burada tek bir sebebin etkili olmayacağı, pek çok sebebin bu girişimde rol alabileceğini hesaba katmak gerekir</a:t>
            </a:r>
            <a:r>
              <a:rPr lang="tr-TR" dirty="0" smtClean="0"/>
              <a:t>. </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229600" cy="1143000"/>
          </a:xfrm>
        </p:spPr>
        <p:txBody>
          <a:bodyPr>
            <a:normAutofit fontScale="90000"/>
          </a:bodyPr>
          <a:lstStyle/>
          <a:p>
            <a:r>
              <a:rPr lang="tr-TR" dirty="0" smtClean="0">
                <a:solidFill>
                  <a:schemeClr val="accent2">
                    <a:lumMod val="75000"/>
                  </a:schemeClr>
                </a:solidFill>
                <a:latin typeface="Candara" pitchFamily="34" charset="0"/>
              </a:rPr>
              <a:t>Hatalı İkilem</a:t>
            </a:r>
            <a:br>
              <a:rPr lang="tr-TR" dirty="0" smtClean="0">
                <a:solidFill>
                  <a:schemeClr val="accent2">
                    <a:lumMod val="75000"/>
                  </a:schemeClr>
                </a:solidFill>
                <a:latin typeface="Candara" pitchFamily="34" charset="0"/>
              </a:rPr>
            </a:br>
            <a:endParaRPr lang="tr-TR" dirty="0">
              <a:solidFill>
                <a:schemeClr val="accent2">
                  <a:lumMod val="75000"/>
                </a:schemeClr>
              </a:solidFill>
              <a:latin typeface="Candara" pitchFamily="34" charset="0"/>
            </a:endParaRPr>
          </a:p>
        </p:txBody>
      </p:sp>
      <p:sp>
        <p:nvSpPr>
          <p:cNvPr id="3" name="2 İçerik Yer Tutucusu"/>
          <p:cNvSpPr>
            <a:spLocks noGrp="1"/>
          </p:cNvSpPr>
          <p:nvPr>
            <p:ph idx="1"/>
          </p:nvPr>
        </p:nvSpPr>
        <p:spPr/>
        <p:txBody>
          <a:bodyPr>
            <a:normAutofit/>
          </a:bodyPr>
          <a:lstStyle/>
          <a:p>
            <a:r>
              <a:rPr lang="tr-TR" b="1" i="1" dirty="0" smtClean="0">
                <a:solidFill>
                  <a:schemeClr val="accent5">
                    <a:lumMod val="50000"/>
                  </a:schemeClr>
                </a:solidFill>
                <a:latin typeface="Candara" pitchFamily="34" charset="0"/>
              </a:rPr>
              <a:t>İki seçenekle yüz yüze geliriz. Fakat her ikisi de çok güzel değildir. Ya bunu/ Ya onu durumu oluşur. Her ikisine veya bir başka seçenek olan </a:t>
            </a:r>
            <a:r>
              <a:rPr lang="tr-TR" b="1" i="1" dirty="0" err="1" smtClean="0">
                <a:solidFill>
                  <a:schemeClr val="accent5">
                    <a:lumMod val="50000"/>
                  </a:schemeClr>
                </a:solidFill>
                <a:latin typeface="Candara" pitchFamily="34" charset="0"/>
              </a:rPr>
              <a:t>Z’ye</a:t>
            </a:r>
            <a:r>
              <a:rPr lang="tr-TR" b="1" i="1" dirty="0" smtClean="0">
                <a:solidFill>
                  <a:schemeClr val="accent5">
                    <a:lumMod val="50000"/>
                  </a:schemeClr>
                </a:solidFill>
                <a:latin typeface="Candara" pitchFamily="34" charset="0"/>
              </a:rPr>
              <a:t> sahip olamazsınız. Bu hata çözüm için en azından bir üçüncü yolun olduğunu görememekten kaynaklanır.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i="1" dirty="0" smtClean="0">
                <a:latin typeface="Candara" pitchFamily="34" charset="0"/>
              </a:rPr>
              <a:t>Örnek: Ev </a:t>
            </a:r>
            <a:r>
              <a:rPr lang="tr-TR" i="1" dirty="0" err="1" smtClean="0">
                <a:latin typeface="Candara" pitchFamily="34" charset="0"/>
              </a:rPr>
              <a:t>kiralıyacaksınızdır</a:t>
            </a:r>
            <a:r>
              <a:rPr lang="tr-TR" i="1" dirty="0" smtClean="0">
                <a:latin typeface="Candara" pitchFamily="34" charset="0"/>
              </a:rPr>
              <a:t>. Size beğenmediğiniz iki ev arasında seçim yapmanız istenir. Beğenmediğiniz iki araba arasında seçim yapmanızı isterler.</a:t>
            </a:r>
            <a:endParaRPr lang="tr-TR" dirty="0" smtClean="0">
              <a:latin typeface="Candara" pitchFamily="34" charset="0"/>
            </a:endParaRP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1143000"/>
          </a:xfrm>
        </p:spPr>
        <p:txBody>
          <a:bodyPr>
            <a:normAutofit fontScale="90000"/>
          </a:bodyPr>
          <a:lstStyle/>
          <a:p>
            <a:r>
              <a:rPr lang="tr-TR" dirty="0" smtClean="0">
                <a:solidFill>
                  <a:srgbClr val="00B050"/>
                </a:solidFill>
                <a:latin typeface="Candara" pitchFamily="34" charset="0"/>
              </a:rPr>
              <a:t>Öncekini İnkar etmek</a:t>
            </a:r>
            <a:r>
              <a:rPr lang="tr-TR" dirty="0" smtClean="0">
                <a:latin typeface="Candara" pitchFamily="34" charset="0"/>
              </a:rPr>
              <a:t/>
            </a:r>
            <a:br>
              <a:rPr lang="tr-TR" dirty="0" smtClean="0">
                <a:latin typeface="Candara" pitchFamily="34" charset="0"/>
              </a:rPr>
            </a:br>
            <a:endParaRPr lang="tr-TR" dirty="0">
              <a:latin typeface="Candara" pitchFamily="34" charset="0"/>
            </a:endParaRPr>
          </a:p>
        </p:txBody>
      </p:sp>
      <p:sp>
        <p:nvSpPr>
          <p:cNvPr id="3" name="2 İçerik Yer Tutucusu"/>
          <p:cNvSpPr>
            <a:spLocks noGrp="1"/>
          </p:cNvSpPr>
          <p:nvPr>
            <p:ph idx="1"/>
          </p:nvPr>
        </p:nvSpPr>
        <p:spPr/>
        <p:txBody>
          <a:bodyPr>
            <a:normAutofit/>
          </a:bodyPr>
          <a:lstStyle/>
          <a:p>
            <a:r>
              <a:rPr lang="tr-TR" b="1" dirty="0" smtClean="0">
                <a:solidFill>
                  <a:srgbClr val="0070C0"/>
                </a:solidFill>
                <a:latin typeface="Candara" pitchFamily="34" charset="0"/>
              </a:rPr>
              <a:t>Burada birkaç alternatif açıklama veya neden  göz ardı edilmektedir.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latin typeface="Candara" pitchFamily="34" charset="0"/>
              </a:rPr>
              <a:t> Örneğin: “Trafik yoğunsa arkadaşım işe geç kalacaktır. Fakat bu rahat trafikte arkadaşımın gecikeceğini söylemek doğru olmaz.”</a:t>
            </a:r>
          </a:p>
          <a:p>
            <a:r>
              <a:rPr lang="tr-TR" dirty="0" smtClean="0">
                <a:latin typeface="Candara" pitchFamily="34" charset="0"/>
              </a:rPr>
              <a:t>  Arkadaşı gecikince:</a:t>
            </a:r>
          </a:p>
          <a:p>
            <a:pPr>
              <a:buNone/>
            </a:pPr>
            <a:r>
              <a:rPr lang="tr-TR" dirty="0" smtClean="0">
                <a:latin typeface="Candara" pitchFamily="34" charset="0"/>
              </a:rPr>
              <a:t>   “ Gene alarm saati bozulmuş olmalı”     </a:t>
            </a:r>
          </a:p>
          <a:p>
            <a:pPr>
              <a:buNone/>
            </a:pPr>
            <a:r>
              <a:rPr lang="tr-TR" dirty="0" smtClean="0">
                <a:latin typeface="Candara" pitchFamily="34" charset="0"/>
              </a:rPr>
              <a:t> </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428604"/>
            <a:ext cx="8229600" cy="1143000"/>
          </a:xfrm>
        </p:spPr>
        <p:txBody>
          <a:bodyPr>
            <a:normAutofit fontScale="90000"/>
          </a:bodyPr>
          <a:lstStyle/>
          <a:p>
            <a:r>
              <a:rPr lang="en-US" dirty="0" err="1" smtClean="0">
                <a:solidFill>
                  <a:srgbClr val="0070C0"/>
                </a:solidFill>
                <a:latin typeface="Candara" pitchFamily="34" charset="0"/>
              </a:rPr>
              <a:t>Geneti</a:t>
            </a:r>
            <a:r>
              <a:rPr lang="tr-TR" dirty="0" smtClean="0">
                <a:solidFill>
                  <a:srgbClr val="0070C0"/>
                </a:solidFill>
                <a:latin typeface="Candara" pitchFamily="34" charset="0"/>
              </a:rPr>
              <a:t>k Yanlışlık</a:t>
            </a:r>
            <a:br>
              <a:rPr lang="tr-TR" dirty="0" smtClean="0">
                <a:solidFill>
                  <a:srgbClr val="0070C0"/>
                </a:solidFill>
                <a:latin typeface="Candara" pitchFamily="34" charset="0"/>
              </a:rPr>
            </a:br>
            <a:endParaRPr lang="tr-TR" dirty="0">
              <a:solidFill>
                <a:srgbClr val="0070C0"/>
              </a:solidFill>
              <a:latin typeface="Candara" pitchFamily="34" charset="0"/>
            </a:endParaRPr>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solidFill>
                  <a:srgbClr val="FF0000"/>
                </a:solidFill>
                <a:latin typeface="Candara" pitchFamily="34" charset="0"/>
              </a:rPr>
              <a:t>İddianın kaynağını iddiaya karşı veya yapılan şeyi yapana karşı delil olarak kullanmaktır.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tr-TR" dirty="0" smtClean="0">
                <a:solidFill>
                  <a:schemeClr val="accent2">
                    <a:lumMod val="50000"/>
                  </a:schemeClr>
                </a:solidFill>
                <a:latin typeface="Candara" pitchFamily="34" charset="0"/>
              </a:rPr>
              <a:t>Yaygın Uygulama</a:t>
            </a:r>
            <a:endParaRPr lang="en-US" dirty="0" smtClean="0">
              <a:solidFill>
                <a:schemeClr val="accent2">
                  <a:lumMod val="50000"/>
                </a:schemeClr>
              </a:solidFill>
              <a:latin typeface="Candara" pitchFamily="34" charset="0"/>
            </a:endParaRPr>
          </a:p>
        </p:txBody>
      </p:sp>
      <p:sp>
        <p:nvSpPr>
          <p:cNvPr id="13315" name="Rectangle 3"/>
          <p:cNvSpPr>
            <a:spLocks noGrp="1" noChangeArrowheads="1"/>
          </p:cNvSpPr>
          <p:nvPr>
            <p:ph type="body" idx="1"/>
          </p:nvPr>
        </p:nvSpPr>
        <p:spPr/>
        <p:txBody>
          <a:bodyPr/>
          <a:lstStyle/>
          <a:p>
            <a:pPr>
              <a:defRPr/>
            </a:pPr>
            <a:r>
              <a:rPr lang="tr-TR" dirty="0" smtClean="0">
                <a:solidFill>
                  <a:srgbClr val="002060"/>
                </a:solidFill>
                <a:latin typeface="Candara" pitchFamily="34" charset="0"/>
              </a:rPr>
              <a:t>Eğer herkes bunu yapıyorsa, bu doğru olmalı.</a:t>
            </a:r>
            <a:endParaRPr lang="en-US" dirty="0" smtClean="0">
              <a:solidFill>
                <a:srgbClr val="002060"/>
              </a:solidFill>
              <a:latin typeface="Candara" pitchFamily="34" charset="0"/>
            </a:endParaRPr>
          </a:p>
        </p:txBody>
      </p:sp>
      <p:graphicFrame>
        <p:nvGraphicFramePr>
          <p:cNvPr id="6146" name="Object 4"/>
          <p:cNvGraphicFramePr>
            <a:graphicFrameLocks noChangeAspect="1"/>
          </p:cNvGraphicFramePr>
          <p:nvPr/>
        </p:nvGraphicFramePr>
        <p:xfrm>
          <a:off x="3786182" y="3865562"/>
          <a:ext cx="3833813" cy="2992438"/>
        </p:xfrm>
        <a:graphic>
          <a:graphicData uri="http://schemas.openxmlformats.org/presentationml/2006/ole">
            <p:oleObj spid="_x0000_s3074" name="Clip" r:id="rId3" imgW="4671000" imgH="3645360" progId="">
              <p:embed/>
            </p:oleObj>
          </a:graphicData>
        </a:graphic>
      </p:graphicFrame>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Örnek 1:   ……politikacı ülkede hayvancılığın kötüye gittiğini söyledi. O politikacı </a:t>
            </a:r>
            <a:r>
              <a:rPr lang="tr-TR" dirty="0" err="1" smtClean="0">
                <a:latin typeface="Candara" pitchFamily="34" charset="0"/>
              </a:rPr>
              <a:t>salakdır</a:t>
            </a:r>
            <a:r>
              <a:rPr lang="tr-TR" dirty="0" smtClean="0">
                <a:latin typeface="Candara" pitchFamily="34" charset="0"/>
              </a:rPr>
              <a:t>. Bu yüzden ülkede hayvancılık kötüye gitmemektedir</a:t>
            </a:r>
            <a:r>
              <a:rPr lang="tr-TR" b="1" dirty="0" smtClean="0">
                <a:latin typeface="Candara" pitchFamily="34" charset="0"/>
              </a:rPr>
              <a:t>.</a:t>
            </a:r>
            <a:r>
              <a:rPr lang="tr-TR" dirty="0" smtClean="0">
                <a:latin typeface="Candara" pitchFamily="34" charset="0"/>
              </a:rPr>
              <a:t> </a:t>
            </a:r>
          </a:p>
          <a:p>
            <a:r>
              <a:rPr lang="tr-TR" dirty="0" smtClean="0">
                <a:latin typeface="Candara" pitchFamily="34" charset="0"/>
              </a:rPr>
              <a:t>Örnek 2</a:t>
            </a:r>
            <a:r>
              <a:rPr lang="en-US" dirty="0" smtClean="0">
                <a:latin typeface="Candara" pitchFamily="34" charset="0"/>
              </a:rPr>
              <a:t>: “</a:t>
            </a:r>
            <a:r>
              <a:rPr lang="tr-TR" dirty="0" smtClean="0">
                <a:latin typeface="Candara" pitchFamily="34" charset="0"/>
              </a:rPr>
              <a:t>Soy kırımı Naziler tarafından gerçekleştirildi. Demek ki soy kırımı tiksindirici ve kabul edilemez bir şeydir.”</a:t>
            </a:r>
            <a:endParaRPr lang="tr-TR" b="1" dirty="0" smtClean="0">
              <a:latin typeface="Candara" pitchFamily="34" charset="0"/>
            </a:endParaRPr>
          </a:p>
          <a:p>
            <a:endParaRPr lang="tr-TR" dirty="0" smtClean="0">
              <a:latin typeface="Candara" pitchFamily="34" charset="0"/>
            </a:endParaRPr>
          </a:p>
          <a:p>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a:defRPr/>
            </a:pPr>
            <a:r>
              <a:rPr lang="tr-TR" dirty="0" smtClean="0">
                <a:solidFill>
                  <a:srgbClr val="00B050"/>
                </a:solidFill>
                <a:latin typeface="Candara" pitchFamily="34" charset="0"/>
              </a:rPr>
              <a:t>Kişiye Saldırmak</a:t>
            </a:r>
            <a:endParaRPr lang="en-US" dirty="0" smtClean="0">
              <a:solidFill>
                <a:srgbClr val="00B050"/>
              </a:solidFill>
              <a:latin typeface="Candara" pitchFamily="34" charset="0"/>
            </a:endParaRPr>
          </a:p>
        </p:txBody>
      </p:sp>
      <p:sp>
        <p:nvSpPr>
          <p:cNvPr id="11267" name="Rectangle 3"/>
          <p:cNvSpPr>
            <a:spLocks noGrp="1" noChangeArrowheads="1"/>
          </p:cNvSpPr>
          <p:nvPr>
            <p:ph type="body" idx="1"/>
          </p:nvPr>
        </p:nvSpPr>
        <p:spPr/>
        <p:txBody>
          <a:bodyPr/>
          <a:lstStyle/>
          <a:p>
            <a:pPr>
              <a:defRPr/>
            </a:pPr>
            <a:r>
              <a:rPr lang="tr-TR" dirty="0" smtClean="0">
                <a:solidFill>
                  <a:srgbClr val="FF0000"/>
                </a:solidFill>
                <a:latin typeface="Candara" pitchFamily="34" charset="0"/>
              </a:rPr>
              <a:t>Konuyu tartışmaktansa kişiye saldırırız.</a:t>
            </a:r>
            <a:endParaRPr lang="en-US" dirty="0" smtClean="0">
              <a:solidFill>
                <a:srgbClr val="FF0000"/>
              </a:solidFill>
              <a:latin typeface="Candara" pitchFamily="34" charset="0"/>
            </a:endParaRPr>
          </a:p>
          <a:p>
            <a:pPr>
              <a:defRPr/>
            </a:pPr>
            <a:r>
              <a:rPr lang="tr-TR" dirty="0" smtClean="0">
                <a:latin typeface="Candara" pitchFamily="34" charset="0"/>
              </a:rPr>
              <a:t>Örneğin: Konuları amacından saptırmak için başkana saldırmak</a:t>
            </a:r>
            <a:endParaRPr lang="en-US" dirty="0" smtClean="0">
              <a:latin typeface="Candara" pitchFamily="34" charset="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defRPr/>
            </a:pPr>
            <a:r>
              <a:rPr lang="tr-TR" dirty="0" smtClean="0">
                <a:solidFill>
                  <a:srgbClr val="FF0000"/>
                </a:solidFill>
                <a:latin typeface="Candara" pitchFamily="34" charset="0"/>
              </a:rPr>
              <a:t>Önyargıya başvurmak</a:t>
            </a:r>
            <a:endParaRPr lang="en-US" dirty="0" smtClean="0">
              <a:solidFill>
                <a:srgbClr val="FF0000"/>
              </a:solidFill>
              <a:latin typeface="Candara" pitchFamily="34" charset="0"/>
            </a:endParaRPr>
          </a:p>
        </p:txBody>
      </p:sp>
      <p:sp>
        <p:nvSpPr>
          <p:cNvPr id="21507" name="Rectangle 3"/>
          <p:cNvSpPr>
            <a:spLocks noGrp="1" noChangeArrowheads="1"/>
          </p:cNvSpPr>
          <p:nvPr>
            <p:ph type="body" idx="1"/>
          </p:nvPr>
        </p:nvSpPr>
        <p:spPr/>
        <p:txBody>
          <a:bodyPr/>
          <a:lstStyle/>
          <a:p>
            <a:pPr>
              <a:defRPr/>
            </a:pPr>
            <a:r>
              <a:rPr lang="tr-TR" dirty="0" smtClean="0">
                <a:solidFill>
                  <a:srgbClr val="002060"/>
                </a:solidFill>
                <a:latin typeface="Candara" pitchFamily="34" charset="0"/>
              </a:rPr>
              <a:t>Klişeleşmiş şekilde grubun bütün üyeleri aynı olarak değerlendirilir.</a:t>
            </a:r>
            <a:endParaRPr lang="en-US" dirty="0" smtClean="0">
              <a:solidFill>
                <a:srgbClr val="002060"/>
              </a:solidFill>
              <a:latin typeface="Candara" pitchFamily="34" charset="0"/>
            </a:endParaRPr>
          </a:p>
          <a:p>
            <a:pPr>
              <a:defRPr/>
            </a:pPr>
            <a:r>
              <a:rPr lang="tr-TR" dirty="0" smtClean="0">
                <a:latin typeface="Candara" pitchFamily="34" charset="0"/>
              </a:rPr>
              <a:t>Örnek</a:t>
            </a:r>
            <a:r>
              <a:rPr lang="en-US" dirty="0" smtClean="0">
                <a:latin typeface="Candara" pitchFamily="34" charset="0"/>
              </a:rPr>
              <a:t>: </a:t>
            </a:r>
            <a:r>
              <a:rPr lang="tr-TR" dirty="0" smtClean="0">
                <a:latin typeface="Candara" pitchFamily="34" charset="0"/>
              </a:rPr>
              <a:t>Irkla ilgili önyargılar</a:t>
            </a:r>
            <a:endParaRPr lang="en-US" dirty="0" smtClean="0">
              <a:latin typeface="Candara" pitchFamily="34" charset="0"/>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normAutofit fontScale="90000"/>
          </a:bodyPr>
          <a:lstStyle/>
          <a:p>
            <a:pPr>
              <a:defRPr/>
            </a:pPr>
            <a:r>
              <a:rPr lang="tr-TR" dirty="0" smtClean="0">
                <a:solidFill>
                  <a:srgbClr val="0070C0"/>
                </a:solidFill>
                <a:latin typeface="Candara" pitchFamily="34" charset="0"/>
              </a:rPr>
              <a:t>Kaçınılması, tedbirli olunması Gerekenler</a:t>
            </a:r>
            <a:r>
              <a:rPr lang="en-US" dirty="0" smtClean="0">
                <a:solidFill>
                  <a:srgbClr val="0070C0"/>
                </a:solidFill>
                <a:latin typeface="Candara" pitchFamily="34" charset="0"/>
              </a:rPr>
              <a:t>	</a:t>
            </a:r>
          </a:p>
        </p:txBody>
      </p:sp>
      <p:sp>
        <p:nvSpPr>
          <p:cNvPr id="105475" name="Rectangle 3"/>
          <p:cNvSpPr>
            <a:spLocks noGrp="1" noChangeArrowheads="1"/>
          </p:cNvSpPr>
          <p:nvPr>
            <p:ph type="body" idx="1"/>
          </p:nvPr>
        </p:nvSpPr>
        <p:spPr>
          <a:xfrm>
            <a:off x="500034" y="2071678"/>
            <a:ext cx="8229600" cy="4525963"/>
          </a:xfrm>
        </p:spPr>
        <p:txBody>
          <a:bodyPr>
            <a:normAutofit/>
          </a:bodyPr>
          <a:lstStyle/>
          <a:p>
            <a:pPr>
              <a:defRPr/>
            </a:pPr>
            <a:r>
              <a:rPr lang="tr-TR" dirty="0" smtClean="0">
                <a:solidFill>
                  <a:srgbClr val="FF0000"/>
                </a:solidFill>
                <a:latin typeface="Candara" pitchFamily="34" charset="0"/>
              </a:rPr>
              <a:t>Gerçek olacak kadar çok güzel. </a:t>
            </a:r>
            <a:endParaRPr lang="en-US" dirty="0" smtClean="0">
              <a:solidFill>
                <a:srgbClr val="FF0000"/>
              </a:solidFill>
              <a:latin typeface="Candara" pitchFamily="34" charset="0"/>
            </a:endParaRPr>
          </a:p>
          <a:p>
            <a:pPr>
              <a:defRPr/>
            </a:pPr>
            <a:r>
              <a:rPr lang="tr-TR" dirty="0" smtClean="0">
                <a:solidFill>
                  <a:srgbClr val="002060"/>
                </a:solidFill>
                <a:latin typeface="Candara" pitchFamily="34" charset="0"/>
              </a:rPr>
              <a:t>Karar verirken acele etmek.</a:t>
            </a:r>
            <a:endParaRPr lang="en-US" dirty="0" smtClean="0">
              <a:solidFill>
                <a:srgbClr val="002060"/>
              </a:solidFill>
              <a:latin typeface="Candara" pitchFamily="34" charset="0"/>
            </a:endParaRPr>
          </a:p>
          <a:p>
            <a:pPr>
              <a:defRPr/>
            </a:pPr>
            <a:r>
              <a:rPr lang="tr-TR" dirty="0" smtClean="0">
                <a:latin typeface="Candara" pitchFamily="34" charset="0"/>
              </a:rPr>
              <a:t>Parayı veya kredi kartı numaranı vermelisin. </a:t>
            </a:r>
            <a:endParaRPr lang="en-US" dirty="0" smtClean="0">
              <a:latin typeface="Candara" pitchFamily="34" charset="0"/>
            </a:endParaRPr>
          </a:p>
          <a:p>
            <a:pPr>
              <a:defRPr/>
            </a:pPr>
            <a:r>
              <a:rPr lang="tr-TR" dirty="0" smtClean="0">
                <a:solidFill>
                  <a:srgbClr val="7030A0"/>
                </a:solidFill>
                <a:latin typeface="Candara" pitchFamily="34" charset="0"/>
              </a:rPr>
              <a:t>Aşırı baskı, zaman sınırları.</a:t>
            </a:r>
            <a:endParaRPr lang="en-US" dirty="0" smtClean="0">
              <a:solidFill>
                <a:srgbClr val="7030A0"/>
              </a:solidFill>
              <a:latin typeface="Candara" pitchFamily="34" charset="0"/>
            </a:endParaRPr>
          </a:p>
          <a:p>
            <a:pPr>
              <a:defRPr/>
            </a:pPr>
            <a:r>
              <a:rPr lang="tr-TR" dirty="0" smtClean="0">
                <a:solidFill>
                  <a:srgbClr val="0070C0"/>
                </a:solidFill>
                <a:latin typeface="Candara" pitchFamily="34" charset="0"/>
              </a:rPr>
              <a:t>Ödüller ve büyük beklentiler, büyük vaatler.</a:t>
            </a:r>
            <a:endParaRPr lang="en-US" dirty="0" smtClean="0">
              <a:solidFill>
                <a:srgbClr val="0070C0"/>
              </a:solidFill>
              <a:latin typeface="Candara" pitchFamily="34" charset="0"/>
            </a:endParaRPr>
          </a:p>
          <a:p>
            <a:pPr>
              <a:defRPr/>
            </a:pPr>
            <a:r>
              <a:rPr lang="tr-TR" dirty="0" smtClean="0">
                <a:solidFill>
                  <a:srgbClr val="C00000"/>
                </a:solidFill>
                <a:latin typeface="Candara" pitchFamily="34" charset="0"/>
              </a:rPr>
              <a:t>“Serbest, sınırsız, bedava” kelimeleri</a:t>
            </a:r>
            <a:endParaRPr lang="en-US" dirty="0" smtClean="0">
              <a:solidFill>
                <a:srgbClr val="C00000"/>
              </a:solidFill>
              <a:latin typeface="Candara" pitchFamily="34" charset="0"/>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3 İçerik Yer Tutucusu"/>
          <p:cNvGraphicFramePr>
            <a:graphicFrameLocks noGrp="1"/>
          </p:cNvGraphicFramePr>
          <p:nvPr>
            <p:ph idx="1"/>
          </p:nvPr>
        </p:nvGraphicFramePr>
        <p:xfrm>
          <a:off x="1071538" y="785794"/>
          <a:ext cx="7114887" cy="4429155"/>
        </p:xfrm>
        <a:graphic>
          <a:graphicData uri="http://schemas.openxmlformats.org/drawingml/2006/table">
            <a:tbl>
              <a:tblPr>
                <a:tableStyleId>{BC89EF96-8CEA-46FF-86C4-4CE0E7609802}</a:tableStyleId>
              </a:tblPr>
              <a:tblGrid>
                <a:gridCol w="4644936"/>
                <a:gridCol w="2469951"/>
              </a:tblGrid>
              <a:tr h="4429155">
                <a:tc>
                  <a:txBody>
                    <a:bodyPr/>
                    <a:lstStyle/>
                    <a:p>
                      <a:pPr>
                        <a:lnSpc>
                          <a:spcPct val="115000"/>
                        </a:lnSpc>
                        <a:spcBef>
                          <a:spcPts val="500"/>
                        </a:spcBef>
                        <a:spcAft>
                          <a:spcPts val="500"/>
                        </a:spcAft>
                      </a:pPr>
                      <a:r>
                        <a:rPr lang="tr-TR" sz="2800" dirty="0" err="1" smtClean="0">
                          <a:solidFill>
                            <a:srgbClr val="7030A0"/>
                          </a:solidFill>
                          <a:latin typeface="Candara" pitchFamily="34" charset="0"/>
                        </a:rPr>
                        <a:t>Mary</a:t>
                      </a:r>
                      <a:r>
                        <a:rPr lang="tr-TR" sz="2800" dirty="0" smtClean="0">
                          <a:solidFill>
                            <a:srgbClr val="7030A0"/>
                          </a:solidFill>
                          <a:latin typeface="Candara" pitchFamily="34" charset="0"/>
                        </a:rPr>
                        <a:t>, </a:t>
                      </a:r>
                      <a:r>
                        <a:rPr lang="tr-TR" sz="2800" dirty="0" err="1" smtClean="0">
                          <a:solidFill>
                            <a:srgbClr val="7030A0"/>
                          </a:solidFill>
                          <a:latin typeface="Candara" pitchFamily="34" charset="0"/>
                        </a:rPr>
                        <a:t>Hongkong’da</a:t>
                      </a:r>
                      <a:r>
                        <a:rPr lang="tr-TR" sz="2800" dirty="0" smtClean="0">
                          <a:solidFill>
                            <a:srgbClr val="7030A0"/>
                          </a:solidFill>
                          <a:latin typeface="Candara" pitchFamily="34" charset="0"/>
                        </a:rPr>
                        <a:t> öldüğünde, John </a:t>
                      </a:r>
                      <a:r>
                        <a:rPr lang="tr-TR" sz="2800" dirty="0" err="1" smtClean="0">
                          <a:solidFill>
                            <a:srgbClr val="7030A0"/>
                          </a:solidFill>
                          <a:latin typeface="Candara" pitchFamily="34" charset="0"/>
                        </a:rPr>
                        <a:t>İngilteredeydi</a:t>
                      </a:r>
                      <a:r>
                        <a:rPr lang="tr-TR" sz="2800" dirty="0" smtClean="0">
                          <a:solidFill>
                            <a:srgbClr val="7030A0"/>
                          </a:solidFill>
                          <a:latin typeface="Candara" pitchFamily="34" charset="0"/>
                        </a:rPr>
                        <a:t>.</a:t>
                      </a:r>
                      <a:r>
                        <a:rPr lang="tr-TR" sz="2800" baseline="0" dirty="0" smtClean="0">
                          <a:solidFill>
                            <a:srgbClr val="7030A0"/>
                          </a:solidFill>
                          <a:latin typeface="Candara" pitchFamily="34" charset="0"/>
                        </a:rPr>
                        <a:t> Bu yüzden  </a:t>
                      </a:r>
                      <a:r>
                        <a:rPr lang="tr-TR" sz="2800" baseline="0" dirty="0" err="1" smtClean="0">
                          <a:solidFill>
                            <a:srgbClr val="7030A0"/>
                          </a:solidFill>
                          <a:latin typeface="Candara" pitchFamily="34" charset="0"/>
                        </a:rPr>
                        <a:t>Mary</a:t>
                      </a:r>
                      <a:r>
                        <a:rPr lang="tr-TR" sz="2800" baseline="0" dirty="0" smtClean="0">
                          <a:solidFill>
                            <a:srgbClr val="7030A0"/>
                          </a:solidFill>
                          <a:latin typeface="Candara" pitchFamily="34" charset="0"/>
                        </a:rPr>
                        <a:t>, John tarafından öldürülmüş olamaz.</a:t>
                      </a:r>
                    </a:p>
                    <a:p>
                      <a:pPr>
                        <a:lnSpc>
                          <a:spcPct val="115000"/>
                        </a:lnSpc>
                        <a:spcBef>
                          <a:spcPts val="500"/>
                        </a:spcBef>
                        <a:spcAft>
                          <a:spcPts val="500"/>
                        </a:spcAft>
                      </a:pPr>
                      <a:r>
                        <a:rPr lang="tr-TR" sz="2800" dirty="0" smtClean="0">
                          <a:solidFill>
                            <a:srgbClr val="7030A0"/>
                          </a:solidFill>
                        </a:rPr>
                        <a:t> </a:t>
                      </a:r>
                      <a:endParaRPr lang="tr-TR" sz="2800" dirty="0">
                        <a:solidFill>
                          <a:srgbClr val="7030A0"/>
                        </a:solidFill>
                        <a:latin typeface="Calibri"/>
                        <a:ea typeface="Times New Roman"/>
                        <a:cs typeface="Times New Roman"/>
                      </a:endParaRPr>
                    </a:p>
                  </a:txBody>
                  <a:tcPr marL="47625" marR="47625" marT="0" marB="0" anchor="ctr"/>
                </a:tc>
                <a:tc>
                  <a:txBody>
                    <a:bodyPr/>
                    <a:lstStyle/>
                    <a:p>
                      <a:pPr>
                        <a:lnSpc>
                          <a:spcPct val="115000"/>
                        </a:lnSpc>
                        <a:spcBef>
                          <a:spcPts val="500"/>
                        </a:spcBef>
                        <a:spcAft>
                          <a:spcPts val="500"/>
                        </a:spcAft>
                      </a:pPr>
                      <a:endParaRPr lang="tr-TR" sz="1100" dirty="0"/>
                    </a:p>
                  </a:txBody>
                  <a:tcPr marL="47625" marR="47625" marT="0" marB="0" anchor="ct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3 İçerik Yer Tutucusu"/>
          <p:cNvGraphicFramePr>
            <a:graphicFrameLocks noGrp="1"/>
          </p:cNvGraphicFramePr>
          <p:nvPr>
            <p:ph idx="1"/>
          </p:nvPr>
        </p:nvGraphicFramePr>
        <p:xfrm>
          <a:off x="571472" y="785794"/>
          <a:ext cx="7858180" cy="4429155"/>
        </p:xfrm>
        <a:graphic>
          <a:graphicData uri="http://schemas.openxmlformats.org/drawingml/2006/table">
            <a:tbl>
              <a:tblPr>
                <a:tableStyleId>{BC89EF96-8CEA-46FF-86C4-4CE0E7609802}</a:tableStyleId>
              </a:tblPr>
              <a:tblGrid>
                <a:gridCol w="5130193"/>
                <a:gridCol w="2727987"/>
              </a:tblGrid>
              <a:tr h="4429155">
                <a:tc>
                  <a:txBody>
                    <a:bodyPr/>
                    <a:lstStyle/>
                    <a:p>
                      <a:pPr>
                        <a:lnSpc>
                          <a:spcPct val="115000"/>
                        </a:lnSpc>
                        <a:spcBef>
                          <a:spcPts val="500"/>
                        </a:spcBef>
                        <a:spcAft>
                          <a:spcPts val="500"/>
                        </a:spcAft>
                      </a:pPr>
                      <a:r>
                        <a:rPr lang="tr-TR" sz="2800" dirty="0" err="1" smtClean="0">
                          <a:solidFill>
                            <a:srgbClr val="7030A0"/>
                          </a:solidFill>
                          <a:latin typeface="Candara" pitchFamily="34" charset="0"/>
                        </a:rPr>
                        <a:t>Mary</a:t>
                      </a:r>
                      <a:r>
                        <a:rPr lang="tr-TR" sz="2800" dirty="0" smtClean="0">
                          <a:solidFill>
                            <a:srgbClr val="7030A0"/>
                          </a:solidFill>
                          <a:latin typeface="Candara" pitchFamily="34" charset="0"/>
                        </a:rPr>
                        <a:t>, </a:t>
                      </a:r>
                      <a:r>
                        <a:rPr lang="tr-TR" sz="2800" dirty="0" err="1" smtClean="0">
                          <a:solidFill>
                            <a:srgbClr val="7030A0"/>
                          </a:solidFill>
                          <a:latin typeface="Candara" pitchFamily="34" charset="0"/>
                        </a:rPr>
                        <a:t>Hongkong’da</a:t>
                      </a:r>
                      <a:r>
                        <a:rPr lang="tr-TR" sz="2800" dirty="0" smtClean="0">
                          <a:solidFill>
                            <a:srgbClr val="7030A0"/>
                          </a:solidFill>
                          <a:latin typeface="Candara" pitchFamily="34" charset="0"/>
                        </a:rPr>
                        <a:t> öldüğünde, John </a:t>
                      </a:r>
                      <a:r>
                        <a:rPr lang="tr-TR" sz="2800" dirty="0" err="1" smtClean="0">
                          <a:solidFill>
                            <a:srgbClr val="7030A0"/>
                          </a:solidFill>
                          <a:latin typeface="Candara" pitchFamily="34" charset="0"/>
                        </a:rPr>
                        <a:t>İngilteredeydi</a:t>
                      </a:r>
                      <a:r>
                        <a:rPr lang="tr-TR" sz="2800" dirty="0" smtClean="0">
                          <a:solidFill>
                            <a:srgbClr val="7030A0"/>
                          </a:solidFill>
                          <a:latin typeface="Candara" pitchFamily="34" charset="0"/>
                        </a:rPr>
                        <a:t>.</a:t>
                      </a:r>
                      <a:r>
                        <a:rPr lang="tr-TR" sz="2800" baseline="0" dirty="0" smtClean="0">
                          <a:solidFill>
                            <a:srgbClr val="7030A0"/>
                          </a:solidFill>
                          <a:latin typeface="Candara" pitchFamily="34" charset="0"/>
                        </a:rPr>
                        <a:t> Bu yüzden  </a:t>
                      </a:r>
                      <a:r>
                        <a:rPr lang="tr-TR" sz="2800" baseline="0" dirty="0" err="1" smtClean="0">
                          <a:solidFill>
                            <a:srgbClr val="7030A0"/>
                          </a:solidFill>
                          <a:latin typeface="Candara" pitchFamily="34" charset="0"/>
                        </a:rPr>
                        <a:t>Mary</a:t>
                      </a:r>
                      <a:r>
                        <a:rPr lang="tr-TR" sz="2800" baseline="0" dirty="0" smtClean="0">
                          <a:solidFill>
                            <a:srgbClr val="7030A0"/>
                          </a:solidFill>
                          <a:latin typeface="Candara" pitchFamily="34" charset="0"/>
                        </a:rPr>
                        <a:t>, John tarafından öldürülmüş olamaz.</a:t>
                      </a:r>
                    </a:p>
                    <a:p>
                      <a:pPr>
                        <a:lnSpc>
                          <a:spcPct val="115000"/>
                        </a:lnSpc>
                        <a:spcBef>
                          <a:spcPts val="500"/>
                        </a:spcBef>
                        <a:spcAft>
                          <a:spcPts val="500"/>
                        </a:spcAft>
                      </a:pPr>
                      <a:r>
                        <a:rPr lang="tr-TR" sz="2800" dirty="0" smtClean="0">
                          <a:solidFill>
                            <a:srgbClr val="7030A0"/>
                          </a:solidFill>
                          <a:latin typeface="Candara" pitchFamily="34" charset="0"/>
                        </a:rPr>
                        <a:t> </a:t>
                      </a:r>
                      <a:endParaRPr lang="tr-TR" sz="2800" dirty="0">
                        <a:solidFill>
                          <a:srgbClr val="7030A0"/>
                        </a:solidFill>
                        <a:latin typeface="Candara" pitchFamily="34" charset="0"/>
                        <a:ea typeface="Times New Roman"/>
                        <a:cs typeface="Times New Roman"/>
                      </a:endParaRPr>
                    </a:p>
                  </a:txBody>
                  <a:tcPr marL="47625" marR="47625" marT="0" marB="0" anchor="ctr"/>
                </a:tc>
                <a:tc>
                  <a:txBody>
                    <a:bodyPr/>
                    <a:lstStyle/>
                    <a:p>
                      <a:pPr marL="0" marR="0" indent="0" algn="l" defTabSz="914400" rtl="0" eaLnBrk="1" fontAlgn="auto" latinLnBrk="0" hangingPunct="1">
                        <a:lnSpc>
                          <a:spcPct val="115000"/>
                        </a:lnSpc>
                        <a:spcBef>
                          <a:spcPts val="500"/>
                        </a:spcBef>
                        <a:spcAft>
                          <a:spcPts val="500"/>
                        </a:spcAft>
                        <a:buClrTx/>
                        <a:buSzTx/>
                        <a:buFontTx/>
                        <a:buNone/>
                        <a:tabLst/>
                        <a:defRPr/>
                      </a:pPr>
                      <a:r>
                        <a:rPr lang="en-US" sz="1200" u="sng" dirty="0" smtClean="0"/>
                        <a:t>[</a:t>
                      </a:r>
                      <a:r>
                        <a:rPr lang="tr-TR" sz="2800" dirty="0" smtClean="0">
                          <a:solidFill>
                            <a:schemeClr val="accent6">
                              <a:lumMod val="50000"/>
                            </a:schemeClr>
                          </a:solidFill>
                          <a:latin typeface="Candara" pitchFamily="34" charset="0"/>
                        </a:rPr>
                        <a:t>Belki,</a:t>
                      </a:r>
                      <a:r>
                        <a:rPr lang="tr-TR" sz="2800" baseline="0" dirty="0" smtClean="0">
                          <a:solidFill>
                            <a:schemeClr val="accent6">
                              <a:lumMod val="50000"/>
                            </a:schemeClr>
                          </a:solidFill>
                          <a:latin typeface="Candara" pitchFamily="34" charset="0"/>
                        </a:rPr>
                        <a:t> John </a:t>
                      </a:r>
                      <a:r>
                        <a:rPr lang="tr-TR" sz="2800" baseline="0" dirty="0" err="1" smtClean="0">
                          <a:solidFill>
                            <a:schemeClr val="accent6">
                              <a:lumMod val="50000"/>
                            </a:schemeClr>
                          </a:solidFill>
                          <a:latin typeface="Candara" pitchFamily="34" charset="0"/>
                        </a:rPr>
                        <a:t>Mary’i</a:t>
                      </a:r>
                      <a:r>
                        <a:rPr lang="tr-TR" sz="2800" baseline="0" dirty="0" smtClean="0">
                          <a:solidFill>
                            <a:schemeClr val="accent6">
                              <a:lumMod val="50000"/>
                            </a:schemeClr>
                          </a:solidFill>
                          <a:latin typeface="Candara" pitchFamily="34" charset="0"/>
                        </a:rPr>
                        <a:t> Pazartesi vurdu. Salı günü İngiltere'ye uçtu. Fakat </a:t>
                      </a:r>
                      <a:r>
                        <a:rPr lang="tr-TR" sz="2800" baseline="0" dirty="0" err="1" smtClean="0">
                          <a:solidFill>
                            <a:schemeClr val="accent6">
                              <a:lumMod val="50000"/>
                            </a:schemeClr>
                          </a:solidFill>
                          <a:latin typeface="Candara" pitchFamily="34" charset="0"/>
                        </a:rPr>
                        <a:t>Mary</a:t>
                      </a:r>
                      <a:r>
                        <a:rPr lang="tr-TR" sz="2800" baseline="0" dirty="0" smtClean="0">
                          <a:solidFill>
                            <a:schemeClr val="accent6">
                              <a:lumMod val="50000"/>
                            </a:schemeClr>
                          </a:solidFill>
                          <a:latin typeface="Candara" pitchFamily="34" charset="0"/>
                        </a:rPr>
                        <a:t> Cuma günü öldü.</a:t>
                      </a:r>
                      <a:endParaRPr lang="tr-TR" sz="2800" baseline="0" dirty="0" smtClean="0">
                        <a:solidFill>
                          <a:schemeClr val="accent6">
                            <a:lumMod val="50000"/>
                          </a:schemeClr>
                        </a:solidFill>
                        <a:latin typeface="Candara" pitchFamily="34" charset="0"/>
                        <a:ea typeface="Times New Roman"/>
                        <a:cs typeface="Times New Roman"/>
                      </a:endParaRPr>
                    </a:p>
                    <a:p>
                      <a:pPr>
                        <a:lnSpc>
                          <a:spcPct val="115000"/>
                        </a:lnSpc>
                        <a:spcBef>
                          <a:spcPts val="500"/>
                        </a:spcBef>
                        <a:spcAft>
                          <a:spcPts val="500"/>
                        </a:spcAft>
                      </a:pPr>
                      <a:endParaRPr lang="tr-TR" sz="1100" dirty="0">
                        <a:solidFill>
                          <a:schemeClr val="accent6">
                            <a:lumMod val="50000"/>
                          </a:schemeClr>
                        </a:solidFill>
                        <a:latin typeface="Candara" pitchFamily="34" charset="0"/>
                      </a:endParaRPr>
                    </a:p>
                  </a:txBody>
                  <a:tcPr marL="47625" marR="47625" marT="0" marB="0" anchor="ct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7030A0"/>
                </a:solidFill>
              </a:rPr>
              <a:t>GEÇERLİ Mİ?</a:t>
            </a:r>
            <a:endParaRPr lang="tr-TR" dirty="0">
              <a:solidFill>
                <a:srgbClr val="7030A0"/>
              </a:solidFill>
            </a:endParaRPr>
          </a:p>
        </p:txBody>
      </p:sp>
      <p:sp>
        <p:nvSpPr>
          <p:cNvPr id="3" name="2 İçerik Yer Tutucusu"/>
          <p:cNvSpPr>
            <a:spLocks noGrp="1"/>
          </p:cNvSpPr>
          <p:nvPr>
            <p:ph idx="1"/>
          </p:nvPr>
        </p:nvSpPr>
        <p:spPr/>
        <p:txBody>
          <a:bodyPr>
            <a:normAutofit/>
          </a:bodyPr>
          <a:lstStyle/>
          <a:p>
            <a:r>
              <a:rPr lang="tr-TR" dirty="0" smtClean="0">
                <a:solidFill>
                  <a:srgbClr val="00B050"/>
                </a:solidFill>
              </a:rPr>
              <a:t>Geçen hafta odada iki tavşan vardı. O zamandan beri hiçbir tavşan odayı terk etmedi. Bu yüzden şimdi odada iki tavşan vardır.</a:t>
            </a:r>
            <a:r>
              <a:rPr lang="en-US" dirty="0" smtClean="0">
                <a:solidFill>
                  <a:srgbClr val="00B050"/>
                </a:solidFill>
              </a:rPr>
              <a:t> </a:t>
            </a:r>
            <a:br>
              <a:rPr lang="en-US" dirty="0" smtClean="0">
                <a:solidFill>
                  <a:srgbClr val="00B050"/>
                </a:solidFill>
              </a:rPr>
            </a:br>
            <a:r>
              <a:rPr lang="en-US" dirty="0" smtClean="0"/>
              <a:t/>
            </a:r>
            <a:br>
              <a:rPr lang="en-US" dirty="0" smtClean="0"/>
            </a:br>
            <a:endParaRPr lang="tr-TR"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sp>
        <p:nvSpPr>
          <p:cNvPr id="4" name="3 Dikdörtgen"/>
          <p:cNvSpPr/>
          <p:nvPr/>
        </p:nvSpPr>
        <p:spPr>
          <a:xfrm>
            <a:off x="1142976" y="2143116"/>
            <a:ext cx="6989862" cy="646331"/>
          </a:xfrm>
          <a:prstGeom prst="rect">
            <a:avLst/>
          </a:prstGeom>
        </p:spPr>
        <p:txBody>
          <a:bodyPr wrap="none">
            <a:spAutoFit/>
          </a:bodyPr>
          <a:lstStyle/>
          <a:p>
            <a:r>
              <a:rPr lang="tr-TR" sz="3600" dirty="0" smtClean="0">
                <a:solidFill>
                  <a:srgbClr val="7030A0"/>
                </a:solidFill>
              </a:rPr>
              <a:t>Bildiğiniz gibi, tavşanlar üreyebilirler.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dirty="0"/>
          </a:p>
        </p:txBody>
      </p:sp>
      <p:sp>
        <p:nvSpPr>
          <p:cNvPr id="3" name="2 Alt Başlık"/>
          <p:cNvSpPr>
            <a:spLocks noGrp="1"/>
          </p:cNvSpPr>
          <p:nvPr>
            <p:ph type="subTitle" idx="1"/>
          </p:nvPr>
        </p:nvSpPr>
        <p:spPr/>
        <p:txBody>
          <a:bodyPr/>
          <a:lstStyle/>
          <a:p>
            <a:endParaRPr lang="tr-TR"/>
          </a:p>
        </p:txBody>
      </p:sp>
      <p:graphicFrame>
        <p:nvGraphicFramePr>
          <p:cNvPr id="4" name="3 Tablo"/>
          <p:cNvGraphicFramePr>
            <a:graphicFrameLocks noGrp="1"/>
          </p:cNvGraphicFramePr>
          <p:nvPr/>
        </p:nvGraphicFramePr>
        <p:xfrm>
          <a:off x="323528" y="548679"/>
          <a:ext cx="8568951" cy="6048673"/>
        </p:xfrm>
        <a:graphic>
          <a:graphicData uri="http://schemas.openxmlformats.org/drawingml/2006/table">
            <a:tbl>
              <a:tblPr/>
              <a:tblGrid>
                <a:gridCol w="5594218"/>
                <a:gridCol w="2974733"/>
              </a:tblGrid>
              <a:tr h="283448">
                <a:tc>
                  <a:txBody>
                    <a:bodyPr/>
                    <a:lstStyle/>
                    <a:p>
                      <a:pPr>
                        <a:lnSpc>
                          <a:spcPct val="115000"/>
                        </a:lnSpc>
                        <a:spcBef>
                          <a:spcPts val="500"/>
                        </a:spcBef>
                        <a:spcAft>
                          <a:spcPts val="500"/>
                        </a:spcAft>
                      </a:pPr>
                      <a:r>
                        <a:rPr lang="en-US" sz="1200" dirty="0" smtClean="0">
                          <a:latin typeface="Times New Roman"/>
                          <a:ea typeface="Times New Roman"/>
                          <a:cs typeface="Times New Roman"/>
                        </a:rPr>
                        <a:t>2</a:t>
                      </a:r>
                      <a:endParaRPr lang="tr-TR" sz="1100" dirty="0">
                        <a:latin typeface="Calibri"/>
                        <a:ea typeface="Times New Roman"/>
                        <a:cs typeface="Times New Roman"/>
                      </a:endParaRPr>
                    </a:p>
                  </a:txBody>
                  <a:tcPr marL="47625" marR="47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500"/>
                        </a:spcBef>
                        <a:spcAft>
                          <a:spcPts val="500"/>
                        </a:spcAft>
                      </a:pPr>
                      <a:endParaRPr lang="tr-TR" sz="1100" dirty="0">
                        <a:latin typeface="Calibri"/>
                        <a:ea typeface="Times New Roman"/>
                        <a:cs typeface="Times New Roman"/>
                      </a:endParaRPr>
                    </a:p>
                  </a:txBody>
                  <a:tcPr marL="47625" marR="47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5225">
                <a:tc>
                  <a:txBody>
                    <a:bodyPr/>
                    <a:lstStyle/>
                    <a:p>
                      <a:pPr>
                        <a:lnSpc>
                          <a:spcPct val="115000"/>
                        </a:lnSpc>
                        <a:spcBef>
                          <a:spcPts val="500"/>
                        </a:spcBef>
                        <a:spcAft>
                          <a:spcPts val="500"/>
                        </a:spcAft>
                      </a:pPr>
                      <a:r>
                        <a:rPr lang="tr-TR" sz="2800" dirty="0" smtClean="0">
                          <a:latin typeface="Times New Roman"/>
                          <a:ea typeface="Times New Roman"/>
                          <a:cs typeface="Times New Roman"/>
                        </a:rPr>
                        <a:t> </a:t>
                      </a:r>
                      <a:r>
                        <a:rPr lang="tr-TR" sz="3200" dirty="0" smtClean="0">
                          <a:latin typeface="Times New Roman"/>
                          <a:ea typeface="Times New Roman"/>
                          <a:cs typeface="Times New Roman"/>
                        </a:rPr>
                        <a:t>Beckham ünlüdür.</a:t>
                      </a:r>
                      <a:r>
                        <a:rPr lang="en-US" sz="3200" dirty="0" smtClean="0">
                          <a:latin typeface="Times New Roman"/>
                          <a:ea typeface="Times New Roman"/>
                          <a:cs typeface="Times New Roman"/>
                        </a:rPr>
                        <a:t> </a:t>
                      </a:r>
                      <a:r>
                        <a:rPr lang="en-US" sz="3200" dirty="0">
                          <a:latin typeface="Times New Roman"/>
                          <a:ea typeface="Times New Roman"/>
                          <a:cs typeface="Times New Roman"/>
                        </a:rPr>
                        <a:t/>
                      </a:r>
                      <a:br>
                        <a:rPr lang="en-US" sz="3200" dirty="0">
                          <a:latin typeface="Times New Roman"/>
                          <a:ea typeface="Times New Roman"/>
                          <a:cs typeface="Times New Roman"/>
                        </a:rPr>
                      </a:br>
                      <a:r>
                        <a:rPr lang="tr-TR" sz="3200" dirty="0" smtClean="0">
                          <a:latin typeface="Times New Roman"/>
                          <a:ea typeface="Times New Roman"/>
                          <a:cs typeface="Times New Roman"/>
                        </a:rPr>
                        <a:t>Beckham bir futbol oyuncusudur.</a:t>
                      </a:r>
                    </a:p>
                    <a:p>
                      <a:pPr>
                        <a:lnSpc>
                          <a:spcPct val="115000"/>
                        </a:lnSpc>
                        <a:spcBef>
                          <a:spcPts val="500"/>
                        </a:spcBef>
                        <a:spcAft>
                          <a:spcPts val="500"/>
                        </a:spcAft>
                      </a:pPr>
                      <a:r>
                        <a:rPr lang="tr-TR" sz="3200" dirty="0" smtClean="0">
                          <a:latin typeface="Times New Roman"/>
                          <a:ea typeface="Times New Roman"/>
                          <a:cs typeface="Times New Roman"/>
                        </a:rPr>
                        <a:t>Bundan dolayı, Beckham ünlü bir futbol oyuncusudur.</a:t>
                      </a:r>
                    </a:p>
                  </a:txBody>
                  <a:tcPr marL="47625" marR="47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nSpc>
                          <a:spcPct val="115000"/>
                        </a:lnSpc>
                        <a:spcBef>
                          <a:spcPts val="500"/>
                        </a:spcBef>
                        <a:spcAft>
                          <a:spcPts val="500"/>
                        </a:spcAft>
                      </a:pPr>
                      <a:r>
                        <a:rPr lang="tr-TR" sz="3200" dirty="0" smtClean="0">
                          <a:solidFill>
                            <a:srgbClr val="0070C0"/>
                          </a:solidFill>
                          <a:latin typeface="Times New Roman"/>
                          <a:ea typeface="Times New Roman"/>
                          <a:cs typeface="Times New Roman"/>
                        </a:rPr>
                        <a:t>Geçersiz</a:t>
                      </a:r>
                    </a:p>
                    <a:p>
                      <a:pPr marL="228600">
                        <a:lnSpc>
                          <a:spcPct val="115000"/>
                        </a:lnSpc>
                        <a:spcBef>
                          <a:spcPts val="500"/>
                        </a:spcBef>
                        <a:spcAft>
                          <a:spcPts val="500"/>
                        </a:spcAft>
                      </a:pPr>
                      <a:r>
                        <a:rPr lang="en-US" sz="3200" dirty="0" smtClean="0">
                          <a:latin typeface="Times New Roman"/>
                          <a:ea typeface="Times New Roman"/>
                          <a:cs typeface="Times New Roman"/>
                        </a:rPr>
                        <a:t>Beckham </a:t>
                      </a:r>
                      <a:r>
                        <a:rPr lang="tr-TR" sz="3200" dirty="0" smtClean="0">
                          <a:latin typeface="Times New Roman"/>
                          <a:ea typeface="Times New Roman"/>
                          <a:cs typeface="Times New Roman"/>
                        </a:rPr>
                        <a:t>futbol</a:t>
                      </a:r>
                      <a:r>
                        <a:rPr lang="tr-TR" sz="3200" baseline="0" dirty="0" smtClean="0">
                          <a:latin typeface="Times New Roman"/>
                          <a:ea typeface="Times New Roman"/>
                          <a:cs typeface="Times New Roman"/>
                        </a:rPr>
                        <a:t> oyuncusu olan ünlü bir şef olabilir. Fakat ünlü bir futbol oyuncusu değildir.</a:t>
                      </a:r>
                      <a:endParaRPr lang="tr-TR" sz="3200" dirty="0">
                        <a:latin typeface="Calibri"/>
                        <a:ea typeface="Times New Roman"/>
                        <a:cs typeface="Times New Roman"/>
                      </a:endParaRPr>
                    </a:p>
                  </a:txBody>
                  <a:tcPr marL="47625" marR="47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48680"/>
            <a:ext cx="8229600" cy="1143000"/>
          </a:xfrm>
        </p:spPr>
        <p:txBody>
          <a:bodyPr>
            <a:normAutofit fontScale="90000"/>
          </a:bodyPr>
          <a:lstStyle/>
          <a:p>
            <a:pPr lvl="0"/>
            <a:r>
              <a:rPr lang="tr-TR" dirty="0" smtClean="0">
                <a:solidFill>
                  <a:srgbClr val="0070C0"/>
                </a:solidFill>
                <a:latin typeface="Times New Roman" pitchFamily="18" charset="0"/>
                <a:ea typeface="Times New Roman" pitchFamily="18" charset="0"/>
                <a:cs typeface="Times New Roman" pitchFamily="18" charset="0"/>
              </a:rPr>
              <a:t>Genel Kanı:</a:t>
            </a:r>
            <a:br>
              <a:rPr lang="tr-TR" dirty="0" smtClean="0">
                <a:solidFill>
                  <a:srgbClr val="0070C0"/>
                </a:solidFill>
                <a:latin typeface="Times New Roman" pitchFamily="18" charset="0"/>
                <a:ea typeface="Times New Roman" pitchFamily="18" charset="0"/>
                <a:cs typeface="Times New Roman" pitchFamily="18" charset="0"/>
              </a:rPr>
            </a:br>
            <a:endParaRPr lang="tr-TR" dirty="0">
              <a:solidFill>
                <a:srgbClr val="0070C0"/>
              </a:solidFill>
            </a:endParaRPr>
          </a:p>
        </p:txBody>
      </p:sp>
      <p:sp>
        <p:nvSpPr>
          <p:cNvPr id="3" name="2 İçerik Yer Tutucusu"/>
          <p:cNvSpPr>
            <a:spLocks noGrp="1"/>
          </p:cNvSpPr>
          <p:nvPr>
            <p:ph idx="1"/>
          </p:nvPr>
        </p:nvSpPr>
        <p:spPr/>
        <p:txBody>
          <a:bodyPr/>
          <a:lstStyle/>
          <a:p>
            <a:endParaRPr lang="tr-TR" dirty="0"/>
          </a:p>
        </p:txBody>
      </p:sp>
      <p:sp>
        <p:nvSpPr>
          <p:cNvPr id="17409" name="Rectangle 1"/>
          <p:cNvSpPr>
            <a:spLocks noChangeArrowheads="1"/>
          </p:cNvSpPr>
          <p:nvPr/>
        </p:nvSpPr>
        <p:spPr bwMode="auto">
          <a:xfrm>
            <a:off x="1115616" y="1731005"/>
            <a:ext cx="650085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Gökhan yeterli,kabiliyetli ise</a:t>
            </a:r>
            <a:r>
              <a:rPr kumimoji="0" lang="tr-TR" sz="3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güzel bir iş sahibi olacaktır. Fakat Gökhan yeterli değildir. Bu yüzden güzel işe sahip olamayacaktır.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Gökhan o iş için yeterli olmayabilir ama iş sahibi düşük maaşı kabul ettiği için onu işe alabilir.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Vergilerinizi ödememek doğru olmalı. Herkes böyle yapıyor.</a:t>
            </a:r>
            <a:endParaRPr lang="en-US" dirty="0" smtClean="0">
              <a:latin typeface="Candara" pitchFamily="34" charset="0"/>
            </a:endParaRP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solidFill>
                  <a:srgbClr val="002060"/>
                </a:solidFill>
              </a:rPr>
              <a:t>Bu sunum Kritik (Eleştirel) Düşünme üzerine  muhtelif  dokümanlardan faydalanılarak hazırlanmıştır.</a:t>
            </a:r>
            <a:endParaRPr lang="tr-TR" dirty="0">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a:defRPr/>
            </a:pPr>
            <a:r>
              <a:rPr lang="tr-TR" dirty="0" smtClean="0">
                <a:solidFill>
                  <a:srgbClr val="002060"/>
                </a:solidFill>
                <a:latin typeface="Candara" pitchFamily="34" charset="0"/>
              </a:rPr>
              <a:t>Yaygın inanca meyletmek</a:t>
            </a:r>
            <a:endParaRPr lang="en-US" dirty="0" smtClean="0">
              <a:solidFill>
                <a:srgbClr val="002060"/>
              </a:solidFill>
              <a:latin typeface="Candara" pitchFamily="34" charset="0"/>
            </a:endParaRPr>
          </a:p>
        </p:txBody>
      </p:sp>
      <p:sp>
        <p:nvSpPr>
          <p:cNvPr id="12291" name="Rectangle 3"/>
          <p:cNvSpPr>
            <a:spLocks noGrp="1" noChangeArrowheads="1"/>
          </p:cNvSpPr>
          <p:nvPr>
            <p:ph type="body" idx="1"/>
          </p:nvPr>
        </p:nvSpPr>
        <p:spPr/>
        <p:txBody>
          <a:bodyPr/>
          <a:lstStyle/>
          <a:p>
            <a:pPr>
              <a:defRPr/>
            </a:pPr>
            <a:r>
              <a:rPr lang="tr-TR" dirty="0" smtClean="0">
                <a:solidFill>
                  <a:srgbClr val="00B050"/>
                </a:solidFill>
                <a:latin typeface="Candara" pitchFamily="34" charset="0"/>
              </a:rPr>
              <a:t>Yaygın bir inanç olması bunu doğru yapmaz.</a:t>
            </a:r>
            <a:endParaRPr lang="en-US" dirty="0" smtClean="0">
              <a:solidFill>
                <a:srgbClr val="00B050"/>
              </a:solidFill>
              <a:latin typeface="Candara" pitchFamily="34" charset="0"/>
            </a:endParaRPr>
          </a:p>
        </p:txBody>
      </p:sp>
      <p:graphicFrame>
        <p:nvGraphicFramePr>
          <p:cNvPr id="5122" name="Object 4"/>
          <p:cNvGraphicFramePr>
            <a:graphicFrameLocks noChangeAspect="1"/>
          </p:cNvGraphicFramePr>
          <p:nvPr/>
        </p:nvGraphicFramePr>
        <p:xfrm>
          <a:off x="6500826" y="4000504"/>
          <a:ext cx="2438400" cy="2398713"/>
        </p:xfrm>
        <a:graphic>
          <a:graphicData uri="http://schemas.openxmlformats.org/presentationml/2006/ole">
            <p:oleObj spid="_x0000_s2050" name="Clip" r:id="rId3" imgW="1890360" imgH="1860480" progId="">
              <p:embed/>
            </p:oleObj>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Candara" pitchFamily="34" charset="0"/>
              </a:rPr>
              <a:t>Örneğin: Bir zamanlar insanlar dünyanın düz olduğuna inandılar. </a:t>
            </a:r>
            <a:endParaRPr lang="en-US" dirty="0" smtClean="0">
              <a:latin typeface="Candara" pitchFamily="34" charset="0"/>
            </a:endParaRP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0"/>
            <a:ext cx="8229600" cy="1143000"/>
          </a:xfrm>
        </p:spPr>
        <p:txBody>
          <a:bodyPr>
            <a:normAutofit/>
          </a:bodyPr>
          <a:lstStyle/>
          <a:p>
            <a:pPr>
              <a:defRPr/>
            </a:pPr>
            <a:r>
              <a:rPr lang="tr-TR" dirty="0" smtClean="0">
                <a:solidFill>
                  <a:srgbClr val="7030A0"/>
                </a:solidFill>
                <a:latin typeface="Candara" pitchFamily="34" charset="0"/>
              </a:rPr>
              <a:t>Geleneğe uymak </a:t>
            </a:r>
            <a:endParaRPr lang="en-US" dirty="0" smtClean="0">
              <a:solidFill>
                <a:srgbClr val="7030A0"/>
              </a:solidFill>
              <a:latin typeface="Candara" pitchFamily="34" charset="0"/>
            </a:endParaRPr>
          </a:p>
        </p:txBody>
      </p:sp>
      <p:sp>
        <p:nvSpPr>
          <p:cNvPr id="14339" name="Rectangle 3"/>
          <p:cNvSpPr>
            <a:spLocks noGrp="1" noChangeArrowheads="1"/>
          </p:cNvSpPr>
          <p:nvPr>
            <p:ph type="body" idx="1"/>
          </p:nvPr>
        </p:nvSpPr>
        <p:spPr>
          <a:xfrm>
            <a:off x="500034" y="1500174"/>
            <a:ext cx="8229600" cy="4525963"/>
          </a:xfrm>
        </p:spPr>
        <p:txBody>
          <a:bodyPr>
            <a:normAutofit/>
          </a:bodyPr>
          <a:lstStyle/>
          <a:p>
            <a:pPr>
              <a:buNone/>
              <a:defRPr/>
            </a:pPr>
            <a:r>
              <a:rPr lang="tr-TR" dirty="0" smtClean="0"/>
              <a:t>    </a:t>
            </a:r>
            <a:r>
              <a:rPr lang="tr-TR" dirty="0" smtClean="0">
                <a:solidFill>
                  <a:srgbClr val="00B050"/>
                </a:solidFill>
                <a:latin typeface="Candara" pitchFamily="34" charset="0"/>
              </a:rPr>
              <a:t>Biz bunu her zaman bu şekilde yaptık. Yeniliğe direnç olabilir.</a:t>
            </a:r>
            <a:endParaRPr lang="en-US" dirty="0" smtClean="0">
              <a:solidFill>
                <a:srgbClr val="00B050"/>
              </a:solidFill>
              <a:latin typeface="Candara" pitchFamily="34" charset="0"/>
            </a:endParaRPr>
          </a:p>
        </p:txBody>
      </p:sp>
      <p:graphicFrame>
        <p:nvGraphicFramePr>
          <p:cNvPr id="7170" name="Object 4"/>
          <p:cNvGraphicFramePr>
            <a:graphicFrameLocks noChangeAspect="1"/>
          </p:cNvGraphicFramePr>
          <p:nvPr/>
        </p:nvGraphicFramePr>
        <p:xfrm>
          <a:off x="5943600" y="4322762"/>
          <a:ext cx="3200400" cy="2535238"/>
        </p:xfrm>
        <a:graphic>
          <a:graphicData uri="http://schemas.openxmlformats.org/presentationml/2006/ole">
            <p:oleObj spid="_x0000_s4098" name="Clip" r:id="rId3" imgW="1794960" imgH="1422720" progId="">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defRPr/>
            </a:pPr>
            <a:r>
              <a:rPr lang="tr-TR" dirty="0" smtClean="0">
                <a:latin typeface="Candara" pitchFamily="34" charset="0"/>
              </a:rPr>
              <a:t>Örnekler: </a:t>
            </a:r>
          </a:p>
          <a:p>
            <a:pPr>
              <a:buNone/>
              <a:defRPr/>
            </a:pPr>
            <a:r>
              <a:rPr lang="tr-TR" dirty="0" smtClean="0">
                <a:latin typeface="Candara" pitchFamily="34" charset="0"/>
              </a:rPr>
              <a:t>1) Bazı işler sadece erkekler, diğerleri ise sadece kadınlar içindir.</a:t>
            </a:r>
          </a:p>
          <a:p>
            <a:pPr>
              <a:buNone/>
              <a:defRPr/>
            </a:pPr>
            <a:r>
              <a:rPr lang="tr-TR" dirty="0" smtClean="0">
                <a:latin typeface="Candara" pitchFamily="34" charset="0"/>
              </a:rPr>
              <a:t>2) Ali: Şirketin tanıtımını web sitemize tanıtıcı filmler koyarak yapmalıyız.</a:t>
            </a:r>
          </a:p>
          <a:p>
            <a:pPr>
              <a:buNone/>
              <a:defRPr/>
            </a:pPr>
            <a:r>
              <a:rPr lang="tr-TR" dirty="0" smtClean="0">
                <a:latin typeface="Candara" pitchFamily="34" charset="0"/>
              </a:rPr>
              <a:t>    Veli: Şimdiye kadar hep broşürler yoluyla yaptık.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1217</TotalTime>
  <Words>1074</Words>
  <Application>Microsoft Office PowerPoint</Application>
  <PresentationFormat>Ekran Gösterisi (4:3)</PresentationFormat>
  <Paragraphs>120</Paragraphs>
  <Slides>50</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50</vt:i4>
      </vt:variant>
    </vt:vector>
  </HeadingPairs>
  <TitlesOfParts>
    <vt:vector size="52" baseType="lpstr">
      <vt:lpstr>Ofis Teması</vt:lpstr>
      <vt:lpstr>Clip</vt:lpstr>
      <vt:lpstr>Slayt 1</vt:lpstr>
      <vt:lpstr>Acele genelleme  </vt:lpstr>
      <vt:lpstr>Slayt 3</vt:lpstr>
      <vt:lpstr>Yaygın Uygulama</vt:lpstr>
      <vt:lpstr>Slayt 5</vt:lpstr>
      <vt:lpstr>Yaygın inanca meyletmek</vt:lpstr>
      <vt:lpstr>Slayt 7</vt:lpstr>
      <vt:lpstr>Geleneğe uymak </vt:lpstr>
      <vt:lpstr>Slayt 9</vt:lpstr>
      <vt:lpstr>İki Yanlış </vt:lpstr>
      <vt:lpstr>Slayt 11</vt:lpstr>
      <vt:lpstr>Kaygan Yokuş</vt:lpstr>
      <vt:lpstr>Slayt 13</vt:lpstr>
      <vt:lpstr>Hayal</vt:lpstr>
      <vt:lpstr>Slayt 15</vt:lpstr>
      <vt:lpstr>Korkuya başvurmak veya Korkutma taktikleri</vt:lpstr>
      <vt:lpstr>Slayt 17</vt:lpstr>
      <vt:lpstr>Merhamet Çekimi </vt:lpstr>
      <vt:lpstr>Slayt 19</vt:lpstr>
      <vt:lpstr>Bağlılık-sadakat- Çekimi </vt:lpstr>
      <vt:lpstr>Slayt 21</vt:lpstr>
      <vt:lpstr>Kendini beğenmişlik çekimi</vt:lpstr>
      <vt:lpstr>Slayt 23</vt:lpstr>
      <vt:lpstr>Yetersiz delil</vt:lpstr>
      <vt:lpstr>Yetersiz Delil</vt:lpstr>
      <vt:lpstr>Slayt 26</vt:lpstr>
      <vt:lpstr>Slayt 27</vt:lpstr>
      <vt:lpstr>Saman adam veya kadın</vt:lpstr>
      <vt:lpstr>Slayt 29</vt:lpstr>
      <vt:lpstr>Slayt 30</vt:lpstr>
      <vt:lpstr>Otorite Çekimi</vt:lpstr>
      <vt:lpstr>Slayt 32</vt:lpstr>
      <vt:lpstr>Tek Sebep </vt:lpstr>
      <vt:lpstr>Slayt 34</vt:lpstr>
      <vt:lpstr>Hatalı İkilem </vt:lpstr>
      <vt:lpstr>Slayt 36</vt:lpstr>
      <vt:lpstr>Öncekini İnkar etmek </vt:lpstr>
      <vt:lpstr>Slayt 38</vt:lpstr>
      <vt:lpstr>Genetik Yanlışlık </vt:lpstr>
      <vt:lpstr>Slayt 40</vt:lpstr>
      <vt:lpstr>Kişiye Saldırmak</vt:lpstr>
      <vt:lpstr>Önyargıya başvurmak</vt:lpstr>
      <vt:lpstr>Kaçınılması, tedbirli olunması Gerekenler </vt:lpstr>
      <vt:lpstr>Slayt 44</vt:lpstr>
      <vt:lpstr>Slayt 45</vt:lpstr>
      <vt:lpstr>GEÇERLİ Mİ?</vt:lpstr>
      <vt:lpstr>Slayt 47</vt:lpstr>
      <vt:lpstr>Slayt 48</vt:lpstr>
      <vt:lpstr>Genel Kanı: </vt:lpstr>
      <vt:lpstr>Slayt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Kritik düşünme hataları</dc:title>
  <dc:creator>sony</dc:creator>
  <cp:lastModifiedBy>sony</cp:lastModifiedBy>
  <cp:revision>35</cp:revision>
  <dcterms:modified xsi:type="dcterms:W3CDTF">2014-03-01T04:44:30Z</dcterms:modified>
</cp:coreProperties>
</file>