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69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16.03.2014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Eleştirel Refleks</a:t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dirty="0" smtClean="0">
                <a:solidFill>
                  <a:srgbClr val="FF0000"/>
                </a:solidFill>
              </a:rPr>
              <a:t> </a:t>
            </a:r>
            <a:r>
              <a:rPr lang="tr-TR" sz="4000" dirty="0" smtClean="0">
                <a:solidFill>
                  <a:srgbClr val="FF0000"/>
                </a:solidFill>
              </a:rPr>
              <a:t>(Kritik Yansıma)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2- Odaklanmayı seç</a:t>
            </a:r>
          </a:p>
          <a:p>
            <a:pPr>
              <a:buNone/>
            </a:pPr>
            <a:r>
              <a:rPr lang="tr-TR" dirty="0" smtClean="0">
                <a:solidFill>
                  <a:srgbClr val="0070C0"/>
                </a:solidFill>
              </a:rPr>
              <a:t>   </a:t>
            </a:r>
          </a:p>
          <a:p>
            <a:pPr>
              <a:buNone/>
            </a:pPr>
            <a:r>
              <a:rPr lang="tr-TR" dirty="0" smtClean="0">
                <a:solidFill>
                  <a:srgbClr val="0070C0"/>
                </a:solidFill>
              </a:rPr>
              <a:t>   </a:t>
            </a:r>
            <a:r>
              <a:rPr lang="tr-TR" b="1" dirty="0" smtClean="0"/>
              <a:t>Özel bir olay</a:t>
            </a:r>
          </a:p>
          <a:p>
            <a:pPr>
              <a:buNone/>
            </a:pPr>
            <a:r>
              <a:rPr lang="tr-TR" b="1" dirty="0" smtClean="0"/>
              <a:t>    Olayla ilgili bir özellik, çeşit</a:t>
            </a:r>
          </a:p>
          <a:p>
            <a:pPr>
              <a:buNone/>
            </a:pPr>
            <a:r>
              <a:rPr lang="tr-TR" b="1" dirty="0" smtClean="0"/>
              <a:t>    Tekrar eden konu</a:t>
            </a:r>
          </a:p>
          <a:p>
            <a:pPr>
              <a:buNone/>
            </a:pPr>
            <a:r>
              <a:rPr lang="tr-TR" b="1" dirty="0" smtClean="0"/>
              <a:t>    Bağlantılar zinciri</a:t>
            </a:r>
          </a:p>
          <a:p>
            <a:pPr>
              <a:buNone/>
            </a:pPr>
            <a:r>
              <a:rPr lang="tr-TR" b="1" dirty="0" smtClean="0"/>
              <a:t>    Endişelendiğin, ilgi duyduğun  bir konu</a:t>
            </a:r>
          </a:p>
          <a:p>
            <a:pPr>
              <a:buNone/>
            </a:pPr>
            <a:r>
              <a:rPr lang="tr-TR" b="1" dirty="0" smtClean="0"/>
              <a:t>    Zaman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3- Yansıma Modeli</a:t>
            </a:r>
          </a:p>
          <a:p>
            <a:pPr>
              <a:buNone/>
            </a:pPr>
            <a:r>
              <a:rPr lang="tr-TR" b="1" dirty="0" smtClean="0"/>
              <a:t>Bizim olayımıza uygun herhangi hazır model araştırarak seçilebilir.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Kendi modelimizi oluşturabiliriz. 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Seçtiğimiz modelin oluşturacağımız yeni model için faydası olabilir.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Olayla ilgili o an alakalı gibi görünen bilgi ve detaylar  zaman geçtikçe önemini yitirebilir.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/>
              <a:t>Farklı zamanlarda farklı şeyler önemli olabilir.</a:t>
            </a:r>
            <a:endParaRPr lang="tr-TR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4- Metod</a:t>
            </a:r>
          </a:p>
          <a:p>
            <a:pPr>
              <a:buNone/>
            </a:pPr>
            <a:r>
              <a:rPr lang="tr-TR" sz="3300" dirty="0" smtClean="0">
                <a:solidFill>
                  <a:srgbClr val="FF0000"/>
                </a:solidFill>
              </a:rPr>
              <a:t>Olayın yansımasını kaydedin</a:t>
            </a:r>
          </a:p>
          <a:p>
            <a:pPr>
              <a:buNone/>
            </a:pPr>
            <a:r>
              <a:rPr lang="tr-TR" sz="3300" dirty="0" smtClean="0">
                <a:solidFill>
                  <a:srgbClr val="FF0000"/>
                </a:solidFill>
              </a:rPr>
              <a:t>Kiminle değerlendireceğinizi seçin</a:t>
            </a:r>
          </a:p>
          <a:p>
            <a:pPr>
              <a:buNone/>
            </a:pPr>
            <a:r>
              <a:rPr lang="tr-TR" sz="3300" dirty="0" smtClean="0">
                <a:solidFill>
                  <a:srgbClr val="FF0000"/>
                </a:solidFill>
              </a:rPr>
              <a:t>Sıklık ve düzeni belirleyin, gelişmeleri not edin</a:t>
            </a:r>
          </a:p>
          <a:p>
            <a:pPr>
              <a:buNone/>
            </a:pPr>
            <a:r>
              <a:rPr lang="tr-TR" sz="3300" dirty="0" smtClean="0">
                <a:solidFill>
                  <a:srgbClr val="00B050"/>
                </a:solidFill>
              </a:rPr>
              <a:t>İlk adımlar </a:t>
            </a:r>
            <a:r>
              <a:rPr lang="tr-TR" b="1" dirty="0" smtClean="0"/>
              <a:t>(düşünce yaz, teoriler, arkadaşlarla konuş yaz, her seferinde aynı tip sorular)</a:t>
            </a:r>
          </a:p>
          <a:p>
            <a:pPr>
              <a:buNone/>
            </a:pPr>
            <a:r>
              <a:rPr lang="tr-TR" sz="3300" dirty="0" smtClean="0">
                <a:solidFill>
                  <a:srgbClr val="00B050"/>
                </a:solidFill>
              </a:rPr>
              <a:t>Materyale çalışmak </a:t>
            </a:r>
            <a:r>
              <a:rPr lang="tr-TR" b="1" dirty="0" smtClean="0"/>
              <a:t>(Derin anlamaya ulaşmak için neden, nasıl ve ne zaman sorularının cevabını bulmak)</a:t>
            </a:r>
          </a:p>
          <a:p>
            <a:pPr>
              <a:buNone/>
            </a:pPr>
            <a:r>
              <a:rPr lang="tr-TR" sz="3300" dirty="0" smtClean="0">
                <a:solidFill>
                  <a:srgbClr val="00B050"/>
                </a:solidFill>
              </a:rPr>
              <a:t>Son noktada sonuca varırken düşüncelerinizin sırasının nasıl olması gerektiğine karar vermek</a:t>
            </a:r>
            <a:endParaRPr lang="tr-TR" sz="33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Metodolojimin hangi yönlerini geliştirmeye ihtiyacım var?</a:t>
            </a:r>
          </a:p>
          <a:p>
            <a:r>
              <a:rPr lang="tr-TR" b="1" dirty="0" smtClean="0">
                <a:solidFill>
                  <a:srgbClr val="002060"/>
                </a:solidFill>
              </a:rPr>
              <a:t>Bu nasıl olacak? 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5- Başkaları ile paylaşmak</a:t>
            </a:r>
          </a:p>
          <a:p>
            <a:pPr>
              <a:buNone/>
            </a:pPr>
            <a:endParaRPr lang="tr-T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b="1" dirty="0" smtClean="0"/>
              <a:t>Başkaları ile paylaş. Bir özetini çıkarabilirsin.</a:t>
            </a:r>
          </a:p>
          <a:p>
            <a:pPr>
              <a:buNone/>
            </a:pPr>
            <a:r>
              <a:rPr lang="tr-TR" dirty="0" smtClean="0">
                <a:solidFill>
                  <a:srgbClr val="0070C0"/>
                </a:solidFill>
              </a:rPr>
              <a:t>  </a:t>
            </a:r>
            <a:r>
              <a:rPr lang="tr-TR" b="1" dirty="0" smtClean="0"/>
              <a:t>Bir uzman tarafından okunduğu zaman anahtar noktaları belirttiğinden emin ol.</a:t>
            </a:r>
          </a:p>
          <a:p>
            <a:pPr>
              <a:buNone/>
            </a:pPr>
            <a:r>
              <a:rPr lang="tr-TR" b="1" dirty="0" smtClean="0"/>
              <a:t> </a:t>
            </a:r>
            <a:endParaRPr lang="tr-T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0070C0"/>
                </a:solidFill>
              </a:rPr>
              <a:t>                             </a:t>
            </a:r>
            <a:r>
              <a:rPr lang="tr-TR" dirty="0" smtClean="0">
                <a:solidFill>
                  <a:srgbClr val="FF0000"/>
                </a:solidFill>
              </a:rPr>
              <a:t>Olayla ilgili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3500" dirty="0" smtClean="0">
                <a:solidFill>
                  <a:srgbClr val="002060"/>
                </a:solidFill>
              </a:rPr>
              <a:t>Durumu nekadar iyi idare edip etmediğinizi?</a:t>
            </a:r>
          </a:p>
          <a:p>
            <a:pPr>
              <a:buNone/>
            </a:pPr>
            <a:r>
              <a:rPr lang="tr-TR" sz="3500" dirty="0" smtClean="0"/>
              <a:t>Yansıma süreci boyunca anlama ve bakış açınızda ne tür değişiklikler oluştuğunu?</a:t>
            </a:r>
          </a:p>
          <a:p>
            <a:pPr>
              <a:buNone/>
            </a:pPr>
            <a:r>
              <a:rPr lang="tr-TR" sz="3500" dirty="0" smtClean="0">
                <a:solidFill>
                  <a:srgbClr val="00B050"/>
                </a:solidFill>
              </a:rPr>
              <a:t>Kazanmış olduğunuz yeni kavrama boyutunun  benzer konulara gelecekte yaklaşımınızla ilgili nasıl bir fark oluşturacağını?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                       KENDİNİZE SORUN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YAPILACAK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002060"/>
                </a:solidFill>
              </a:rPr>
              <a:t>1- Deneyimimiz hakkında geriye dönüp düşünmek (NE OLDU?) TARİF ET.</a:t>
            </a:r>
          </a:p>
          <a:p>
            <a:endParaRPr lang="tr-TR" sz="3600" dirty="0" smtClean="0">
              <a:solidFill>
                <a:srgbClr val="002060"/>
              </a:solidFill>
            </a:endParaRPr>
          </a:p>
          <a:p>
            <a:r>
              <a:rPr lang="tr-TR" sz="3600" dirty="0" smtClean="0">
                <a:solidFill>
                  <a:srgbClr val="002060"/>
                </a:solidFill>
              </a:rPr>
              <a:t>2- Onları daha derin seviyede anlamak.</a:t>
            </a:r>
          </a:p>
          <a:p>
            <a:endParaRPr lang="tr-TR" sz="3600" dirty="0" smtClean="0">
              <a:solidFill>
                <a:srgbClr val="002060"/>
              </a:solidFill>
            </a:endParaRPr>
          </a:p>
          <a:p>
            <a:r>
              <a:rPr lang="tr-TR" sz="3600" dirty="0" smtClean="0">
                <a:solidFill>
                  <a:srgbClr val="002060"/>
                </a:solidFill>
              </a:rPr>
              <a:t>3- Bu anlamayı gelecekte bazı şeyler için daha farklı bir biçimde kullanmak.</a:t>
            </a:r>
            <a:endParaRPr lang="tr-TR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Çok boyutlu model şeklinde yaklaşmak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sz="3600" b="1" dirty="0" smtClean="0"/>
              <a:t>Sizin duygularınızın ve motivasyonunuzun hareketinizi nasıl etkilediğini,</a:t>
            </a:r>
          </a:p>
          <a:p>
            <a:r>
              <a:rPr lang="tr-TR" sz="3600" b="1" dirty="0" smtClean="0"/>
              <a:t>Kişilerin duyguları, hissettiklerini,</a:t>
            </a:r>
          </a:p>
          <a:p>
            <a:r>
              <a:rPr lang="tr-TR" sz="3600" b="1" dirty="0" smtClean="0"/>
              <a:t>Diğer kişilerin bakış açılarını,</a:t>
            </a:r>
          </a:p>
          <a:p>
            <a:r>
              <a:rPr lang="tr-TR" sz="3600" b="1" dirty="0" smtClean="0"/>
              <a:t>Olayla ilgili sosyal, politik veya diğer boyutları,</a:t>
            </a:r>
          </a:p>
          <a:p>
            <a:r>
              <a:rPr lang="tr-TR" sz="3600" b="1" dirty="0" smtClean="0"/>
              <a:t>Araştırma bulgularını,</a:t>
            </a:r>
          </a:p>
          <a:p>
            <a:r>
              <a:rPr lang="tr-TR" sz="3600" b="1" dirty="0" smtClean="0"/>
              <a:t>O anda yapılacak doğru hareketin ne olduğunu bilmek gerekir.</a:t>
            </a:r>
            <a:endParaRPr lang="tr-TR" sz="36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Kritik yansıma için çekirdek model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b="1" dirty="0" smtClean="0"/>
              <a:t>1- Değerlendir</a:t>
            </a:r>
          </a:p>
          <a:p>
            <a:pPr>
              <a:buNone/>
            </a:pPr>
            <a:r>
              <a:rPr lang="tr-TR" sz="3600" b="1" dirty="0" smtClean="0"/>
              <a:t>2- Yeniden oluştur</a:t>
            </a:r>
          </a:p>
          <a:p>
            <a:pPr>
              <a:buNone/>
            </a:pPr>
            <a:r>
              <a:rPr lang="tr-TR" sz="3600" b="1" dirty="0" smtClean="0"/>
              <a:t>3- Analiz et</a:t>
            </a:r>
          </a:p>
          <a:p>
            <a:pPr>
              <a:buNone/>
            </a:pPr>
            <a:r>
              <a:rPr lang="tr-TR" sz="3600" b="1" dirty="0" smtClean="0"/>
              <a:t>4- Saflaştır</a:t>
            </a:r>
          </a:p>
          <a:p>
            <a:pPr>
              <a:buNone/>
            </a:pPr>
            <a:r>
              <a:rPr lang="tr-TR" sz="3600" b="1" dirty="0" smtClean="0"/>
              <a:t>5- Uygula</a:t>
            </a:r>
            <a:endParaRPr lang="tr-T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Karakteristikleri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b="1" dirty="0" smtClean="0"/>
              <a:t>Seçmek</a:t>
            </a:r>
          </a:p>
          <a:p>
            <a:r>
              <a:rPr lang="tr-TR" sz="3600" b="1" dirty="0" smtClean="0"/>
              <a:t>Bakış açısını değiştirmek</a:t>
            </a:r>
          </a:p>
          <a:p>
            <a:r>
              <a:rPr lang="tr-TR" sz="3600" b="1" dirty="0" smtClean="0"/>
              <a:t>Deneyime dönmek</a:t>
            </a:r>
          </a:p>
          <a:p>
            <a:r>
              <a:rPr lang="tr-TR" sz="3600" b="1" dirty="0" smtClean="0"/>
              <a:t>Kendi rolünü analiz etmek</a:t>
            </a:r>
          </a:p>
          <a:p>
            <a:r>
              <a:rPr lang="tr-TR" sz="3600" b="1" dirty="0" smtClean="0"/>
              <a:t>Kaynaklardan faydalanmak</a:t>
            </a:r>
          </a:p>
          <a:p>
            <a:r>
              <a:rPr lang="tr-TR" sz="3600" b="1" dirty="0" smtClean="0"/>
              <a:t>Anlayışında derinleşmek</a:t>
            </a:r>
          </a:p>
          <a:p>
            <a:r>
              <a:rPr lang="tr-TR" sz="3600" b="1" dirty="0" smtClean="0"/>
              <a:t>Değişikliklerin faydalarını  not etmek</a:t>
            </a:r>
            <a:endParaRPr lang="tr-T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Değerlendir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57400"/>
            <a:ext cx="8291264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400" b="1" dirty="0" smtClean="0"/>
              <a:t>Bu bana işin üstesinden gelmem için yeterli bir materyal sunuyor mu? Yoksa basit bir seçenek mi?</a:t>
            </a:r>
          </a:p>
          <a:p>
            <a:pPr>
              <a:buNone/>
            </a:pPr>
            <a:endParaRPr lang="tr-TR" sz="3400" b="1" dirty="0" smtClean="0"/>
          </a:p>
          <a:p>
            <a:pPr>
              <a:buNone/>
            </a:pPr>
            <a:r>
              <a:rPr lang="tr-TR" sz="3400" b="1" dirty="0" smtClean="0"/>
              <a:t>Benim için buna benzer bir durumla tekrar karşılaşmam mümkün mü? Değilse, şimdi buna odaklanmaktan kazancım ne olacak?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Yeniden Oluştur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sz="3600" b="1" dirty="0" smtClean="0"/>
              <a:t>Davranışlarımı gerçekleştirirken neyi amaçlıyordum? Ne söyledim, ne yapmadım veya söylemedim?</a:t>
            </a:r>
          </a:p>
          <a:p>
            <a:pPr>
              <a:buNone/>
            </a:pPr>
            <a:endParaRPr lang="tr-TR" sz="3600" b="1" dirty="0" smtClean="0"/>
          </a:p>
          <a:p>
            <a:pPr>
              <a:buNone/>
            </a:pPr>
            <a:r>
              <a:rPr lang="tr-TR" sz="3600" b="1" dirty="0" smtClean="0"/>
              <a:t>X olduğunda nasıl hissettim, nasıl cevap verdim? </a:t>
            </a:r>
          </a:p>
          <a:p>
            <a:pPr>
              <a:buNone/>
            </a:pPr>
            <a:endParaRPr lang="tr-TR" sz="3600" b="1" dirty="0" smtClean="0"/>
          </a:p>
          <a:p>
            <a:pPr>
              <a:buNone/>
            </a:pPr>
            <a:r>
              <a:rPr lang="tr-TR" sz="3600" b="1" dirty="0" smtClean="0"/>
              <a:t>Bu durum umduğum gibi mi çözüldü?</a:t>
            </a:r>
          </a:p>
          <a:p>
            <a:pPr>
              <a:buNone/>
            </a:pPr>
            <a:endParaRPr lang="tr-TR" sz="3600" b="1" dirty="0" smtClean="0"/>
          </a:p>
          <a:p>
            <a:pPr>
              <a:buNone/>
            </a:pPr>
            <a:endParaRPr lang="tr-TR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Analiz et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3400" b="1" dirty="0" smtClean="0"/>
              <a:t>Gelişen olayda hangi hareketler veya ihmaller en önemli yer tutuyordu?</a:t>
            </a:r>
          </a:p>
          <a:p>
            <a:pPr>
              <a:buNone/>
            </a:pPr>
            <a:r>
              <a:rPr lang="tr-TR" sz="3400" b="1" dirty="0" smtClean="0"/>
              <a:t>Umulmadık veya yoğun duyguların sonuçları ne oldu?</a:t>
            </a:r>
          </a:p>
          <a:p>
            <a:pPr>
              <a:buNone/>
            </a:pPr>
            <a:r>
              <a:rPr lang="tr-TR" sz="3400" b="1" dirty="0" smtClean="0"/>
              <a:t>Ne olduğuna dair açıklamaya yardımcı olmak için ne tür yorumlar veya teoriler kullanılabilir?</a:t>
            </a:r>
          </a:p>
          <a:p>
            <a:pPr>
              <a:buNone/>
            </a:pPr>
            <a:r>
              <a:rPr lang="tr-TR" sz="3400" b="1" dirty="0" smtClean="0"/>
              <a:t>Bu durumun o anda görülenden daha derin kökleri var mıdır?</a:t>
            </a:r>
            <a:endParaRPr lang="tr-TR" sz="34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Saflaştır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tr-TR" sz="3900" b="1" dirty="0" smtClean="0"/>
              <a:t>Gelecekte tekrar kullanabileceğim yolunda giden hangi şeyler var?</a:t>
            </a:r>
          </a:p>
          <a:p>
            <a:pPr>
              <a:buNone/>
            </a:pPr>
            <a:endParaRPr lang="tr-TR" sz="3900" b="1" dirty="0" smtClean="0"/>
          </a:p>
          <a:p>
            <a:r>
              <a:rPr lang="tr-TR" sz="3900" b="1" dirty="0" smtClean="0"/>
              <a:t>Tetikleyici noktalar hangileriydi? Bunları farklı bir şekilde nasıl yönetebilirim?</a:t>
            </a:r>
          </a:p>
          <a:p>
            <a:pPr>
              <a:buNone/>
            </a:pPr>
            <a:endParaRPr lang="tr-TR" sz="3900" b="1" dirty="0" smtClean="0"/>
          </a:p>
          <a:p>
            <a:r>
              <a:rPr lang="tr-TR" sz="3900" b="1" dirty="0" smtClean="0"/>
              <a:t>Konulara yaklaşım yöntemim  veya düşüncem arzu edilmiş sonuç üzerinde nekadar yardımcıdır veya bu sonucu gizliyordur?</a:t>
            </a:r>
          </a:p>
          <a:p>
            <a:pPr>
              <a:buNone/>
            </a:pPr>
            <a:r>
              <a:rPr lang="tr-TR" sz="3900" b="1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Uygula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25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b="1" dirty="0" smtClean="0"/>
              <a:t>Bu olaydan elde ettiğim kavramayı ne çeşit durumlarda uygulayacam?</a:t>
            </a:r>
          </a:p>
          <a:p>
            <a:pPr>
              <a:buNone/>
            </a:pPr>
            <a:endParaRPr lang="tr-TR" sz="3600" b="1" dirty="0" smtClean="0"/>
          </a:p>
          <a:p>
            <a:pPr>
              <a:buNone/>
            </a:pPr>
            <a:r>
              <a:rPr lang="tr-TR" sz="3600" b="1" dirty="0" smtClean="0"/>
              <a:t>Ne tür bir desteğe ihtiyacım var?</a:t>
            </a:r>
          </a:p>
          <a:p>
            <a:pPr>
              <a:buNone/>
            </a:pPr>
            <a:endParaRPr lang="tr-TR" sz="3600" b="1" dirty="0" smtClean="0"/>
          </a:p>
          <a:p>
            <a:pPr>
              <a:buNone/>
            </a:pPr>
            <a:r>
              <a:rPr lang="tr-TR" sz="3600" b="1" dirty="0" smtClean="0"/>
              <a:t>Heyette daha başka kime ihtiyaç vardır? Faydalar hakkında onları nasıl ikna edecem?</a:t>
            </a:r>
            <a:endParaRPr lang="tr-TR" sz="36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Prosedür yetersiz olduğunda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Ne zaman prosedürün dışına çıkmak gerekir</a:t>
            </a:r>
          </a:p>
          <a:p>
            <a:r>
              <a:rPr lang="tr-TR" sz="3600" b="1" dirty="0" smtClean="0"/>
              <a:t>Prosedürün henüz olmadığı durumlarda ne yapmak gerekir</a:t>
            </a:r>
          </a:p>
          <a:p>
            <a:r>
              <a:rPr lang="tr-TR" sz="3600" b="1" dirty="0" smtClean="0"/>
              <a:t>Olaylara uygun cevap oluşturabilmek için bir durumu nasıl okumalıdır</a:t>
            </a:r>
            <a:endParaRPr lang="tr-TR" sz="3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Güzel kararlar verirken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>Normal prosedürün neden teşkil etmiş olduğunu anla.</a:t>
            </a:r>
          </a:p>
          <a:p>
            <a:r>
              <a:rPr lang="tr-TR" sz="2800" b="1" dirty="0" smtClean="0"/>
              <a:t>Normal prosedüre yol açan zanları anla.</a:t>
            </a:r>
          </a:p>
          <a:p>
            <a:r>
              <a:rPr lang="tr-TR" sz="2800" b="1" dirty="0" smtClean="0"/>
              <a:t>Güncel içeriğe uygulanıp uygulanamıyacağını tespit et.</a:t>
            </a:r>
          </a:p>
          <a:p>
            <a:r>
              <a:rPr lang="tr-TR" sz="2800" b="1" smtClean="0"/>
              <a:t>Proderün uyarlanıp uyarlanamayacağına </a:t>
            </a:r>
            <a:r>
              <a:rPr lang="tr-TR" sz="2800" b="1" dirty="0" smtClean="0"/>
              <a:t>veya iptal edilip edilemiyeceğine karar ver.</a:t>
            </a:r>
          </a:p>
          <a:p>
            <a:r>
              <a:rPr lang="tr-TR" sz="2800" b="1" dirty="0" smtClean="0"/>
              <a:t>Normal prosedürün hangi yönlerinin yeniden gözden geçirilmesi gerektiğini değerlendir.</a:t>
            </a:r>
          </a:p>
          <a:p>
            <a:r>
              <a:rPr lang="tr-TR" sz="2800" b="1" dirty="0" smtClean="0"/>
              <a:t>Güncel durumu karşılayacak ihtiyaçların neler olduğuna karar ver.</a:t>
            </a:r>
            <a:endParaRPr lang="tr-TR" sz="28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Rutin olmayan durumlarda yansıma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b="1" dirty="0" smtClean="0"/>
              <a:t>Bu çeşit bir durumda olayın genel gidişatı nasıldır?</a:t>
            </a:r>
          </a:p>
          <a:p>
            <a:pPr>
              <a:buNone/>
            </a:pPr>
            <a:r>
              <a:rPr lang="tr-TR" sz="2400" b="1" dirty="0" smtClean="0"/>
              <a:t>Bu rutin prosedürün mantıklı tarafları nelerdir?</a:t>
            </a:r>
          </a:p>
          <a:p>
            <a:pPr>
              <a:buNone/>
            </a:pPr>
            <a:r>
              <a:rPr lang="tr-TR" sz="2400" b="1" dirty="0" smtClean="0"/>
              <a:t>(İşleri bu şekilde yapmanın sebepleri nelerdir?)</a:t>
            </a:r>
          </a:p>
          <a:p>
            <a:pPr>
              <a:buNone/>
            </a:pPr>
            <a:r>
              <a:rPr lang="tr-TR" sz="2400" b="1" dirty="0" smtClean="0"/>
              <a:t>Bu durumun farkı nedir? (normal prosedürü uygulamak zor veya uygun değil)</a:t>
            </a:r>
          </a:p>
          <a:p>
            <a:pPr>
              <a:buNone/>
            </a:pPr>
            <a:r>
              <a:rPr lang="tr-TR" sz="2400" b="1" dirty="0" smtClean="0"/>
              <a:t>Prosedürün hangi tarafları değiştirilmemek zorundadır? Bunlar neden temeldirler?</a:t>
            </a:r>
          </a:p>
          <a:p>
            <a:pPr>
              <a:buNone/>
            </a:pPr>
            <a:r>
              <a:rPr lang="tr-TR" sz="2400" b="1" dirty="0" smtClean="0"/>
              <a:t>Hangi tarafları uyarlanmalı veya çıkartılmalıdır? Bu vakada neden böyle düşünmektesin?</a:t>
            </a:r>
          </a:p>
          <a:p>
            <a:pPr>
              <a:buNone/>
            </a:pPr>
            <a:r>
              <a:rPr lang="tr-TR" sz="2400" b="1" dirty="0" smtClean="0"/>
              <a:t>Rutine bağlandın mı, yoksa uyarladın mı? Neden böyle yaptın?</a:t>
            </a:r>
          </a:p>
          <a:p>
            <a:pPr>
              <a:buNone/>
            </a:pPr>
            <a:r>
              <a:rPr lang="tr-TR" sz="2400" b="1" dirty="0" smtClean="0"/>
              <a:t>İyi çalıştı mı? Ani etkileri ne oldu? Sonuçları ne oldu?</a:t>
            </a:r>
          </a:p>
          <a:p>
            <a:pPr>
              <a:buNone/>
            </a:pPr>
            <a:r>
              <a:rPr lang="tr-TR" sz="2400" b="1" dirty="0" smtClean="0"/>
              <a:t>Bu durum tekrar ettiğinde gene aynısını yaparmıydın?</a:t>
            </a:r>
          </a:p>
          <a:p>
            <a:endParaRPr lang="tr-TR" sz="2800" b="1" dirty="0" smtClean="0"/>
          </a:p>
          <a:p>
            <a:endParaRPr lang="tr-TR" sz="28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hazırlanırken Keşşaf G.S.İ Kulübü Kritik ve Analitik Düşünme (KAD) Komisyonu tarafından Critical Thinking Skills (Stella Cottrell) kitabından faydalanılmıştır.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Bakış açısını değiştirmek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Detayları analiz etmek:</a:t>
            </a:r>
            <a:r>
              <a:rPr lang="tr-TR" dirty="0" smtClean="0"/>
              <a:t> </a:t>
            </a:r>
            <a:r>
              <a:rPr lang="tr-TR" b="1" dirty="0" smtClean="0"/>
              <a:t>Olaya yeniden dönüş yapıldığında zamanında önemsenmeyen potansiyel sebepler ve etkiler ortaya çıkabilir. </a:t>
            </a:r>
          </a:p>
          <a:p>
            <a:pPr>
              <a:buNone/>
            </a:pPr>
            <a:r>
              <a:rPr lang="tr-TR" b="1" dirty="0" smtClean="0"/>
              <a:t>   ( motivasyonlar ve anksiyete) Olay yeni manalar kazanabilir.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Büyük resmi göz önüne almak: </a:t>
            </a:r>
            <a:r>
              <a:rPr lang="tr-TR" b="1" dirty="0" smtClean="0"/>
              <a:t>Deneyimlerimizi makaleler, araştırmalar, profesyonel bilgiler karşısında test etmek. Geniş açıdan bakarak olayı etkileyebilen sosyal, politik, ideolojik gibi içeriklerin etkilerini düşünmek.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Deneyime Dönmek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Olayda kendi rolümüzü daha iyi belirleyebilmek için belirli zamanlarda olaya dönüş yapmak faydalıdır.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Kaydedin: </a:t>
            </a:r>
            <a:r>
              <a:rPr lang="tr-TR" b="1" dirty="0" smtClean="0"/>
              <a:t>Olay sırasındaki </a:t>
            </a:r>
            <a:r>
              <a:rPr lang="tr-TR" dirty="0" smtClean="0">
                <a:solidFill>
                  <a:srgbClr val="00B050"/>
                </a:solidFill>
              </a:rPr>
              <a:t>gözlemlerinizi ve tepkinizi not edin. </a:t>
            </a:r>
            <a:r>
              <a:rPr lang="tr-TR" b="1" dirty="0" smtClean="0"/>
              <a:t>Sebepleri, sonuçları, duygusal etkiler,</a:t>
            </a:r>
          </a:p>
          <a:p>
            <a:r>
              <a:rPr lang="tr-TR" b="1" dirty="0" smtClean="0"/>
              <a:t> bizim, başkaları ve gelecek için etkilerini düşünmek.</a:t>
            </a:r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Kendi rolünüzü analiz etmek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Ne yaptınız?</a:t>
            </a:r>
          </a:p>
          <a:p>
            <a:pPr>
              <a:buNone/>
            </a:pPr>
            <a:r>
              <a:rPr lang="tr-TR" dirty="0" smtClean="0"/>
              <a:t>                                                 </a:t>
            </a:r>
            <a:r>
              <a:rPr lang="tr-TR" dirty="0" smtClean="0">
                <a:solidFill>
                  <a:srgbClr val="00B050"/>
                </a:solidFill>
              </a:rPr>
              <a:t>NEDEN?</a:t>
            </a:r>
            <a:r>
              <a:rPr lang="tr-TR" dirty="0" smtClean="0"/>
              <a:t> </a:t>
            </a:r>
          </a:p>
          <a:p>
            <a:r>
              <a:rPr lang="tr-TR" b="1" dirty="0" smtClean="0"/>
              <a:t>Ne yapmadınız?</a:t>
            </a:r>
            <a:r>
              <a:rPr lang="tr-TR" dirty="0" smtClean="0"/>
              <a:t>                  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</a:t>
            </a:r>
            <a:r>
              <a:rPr lang="tr-TR" dirty="0" smtClean="0">
                <a:solidFill>
                  <a:srgbClr val="FF0000"/>
                </a:solidFill>
              </a:rPr>
              <a:t>SONUÇLAR, ETKİLER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7 Sol Yukarı Ok"/>
          <p:cNvSpPr/>
          <p:nvPr/>
        </p:nvSpPr>
        <p:spPr>
          <a:xfrm rot="18393989">
            <a:off x="3788295" y="2091869"/>
            <a:ext cx="839553" cy="802055"/>
          </a:xfrm>
          <a:prstGeom prst="leftUpArrow">
            <a:avLst>
              <a:gd name="adj1" fmla="val 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1835696" y="3717032"/>
            <a:ext cx="72008" cy="834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r>
              <a:rPr lang="tr-TR" sz="4200" dirty="0" smtClean="0">
                <a:solidFill>
                  <a:srgbClr val="0070C0"/>
                </a:solidFill>
              </a:rPr>
              <a:t>Sebepleri neydi?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4200" dirty="0" smtClean="0">
                <a:solidFill>
                  <a:srgbClr val="FF0000"/>
                </a:solidFill>
              </a:rPr>
              <a:t>DURUMA YARDIMCI OLAN - GİZLEYEN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3800" b="1" dirty="0" smtClean="0"/>
              <a:t>Korkular (gizli)</a:t>
            </a:r>
          </a:p>
          <a:p>
            <a:pPr>
              <a:buNone/>
            </a:pPr>
            <a:r>
              <a:rPr lang="tr-TR" sz="3800" b="1" dirty="0" smtClean="0"/>
              <a:t>Motivasyonlar</a:t>
            </a:r>
          </a:p>
          <a:p>
            <a:pPr>
              <a:buNone/>
            </a:pPr>
            <a:r>
              <a:rPr lang="tr-TR" sz="3800" b="1" dirty="0" smtClean="0"/>
              <a:t>Yer değiştirmiş duygular</a:t>
            </a:r>
          </a:p>
          <a:p>
            <a:pPr>
              <a:buNone/>
            </a:pPr>
            <a:r>
              <a:rPr lang="tr-TR" sz="3800" b="1" dirty="0" smtClean="0"/>
              <a:t>Zanlar</a:t>
            </a:r>
          </a:p>
          <a:p>
            <a:pPr>
              <a:buNone/>
            </a:pPr>
            <a:endParaRPr lang="tr-TR" sz="3800" b="1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2123728" y="2204864"/>
            <a:ext cx="72008" cy="8343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Zaman içinde davranışlarınızda bu yolda oluşan değişiklikler</a:t>
            </a:r>
            <a:endParaRPr lang="tr-T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Kritik yansımanın faydaları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Kendinizi yönetmek</a:t>
            </a:r>
          </a:p>
          <a:p>
            <a:r>
              <a:rPr lang="tr-TR" b="1" dirty="0" smtClean="0"/>
              <a:t>Kritik gözlem</a:t>
            </a:r>
          </a:p>
          <a:p>
            <a:r>
              <a:rPr lang="tr-TR" b="1" dirty="0" smtClean="0"/>
              <a:t>Duygusal olgunluk</a:t>
            </a:r>
          </a:p>
          <a:p>
            <a:r>
              <a:rPr lang="tr-TR" b="1" dirty="0" smtClean="0"/>
              <a:t>Kendimizin ve başkalarının tecrübelerini aktif olarak kullanmak</a:t>
            </a:r>
          </a:p>
          <a:p>
            <a:r>
              <a:rPr lang="tr-TR" b="1" dirty="0" smtClean="0"/>
              <a:t>Zamanımızı organize etmek </a:t>
            </a:r>
          </a:p>
          <a:p>
            <a:r>
              <a:rPr lang="tr-TR" b="1" dirty="0" smtClean="0"/>
              <a:t>Farklı düşünme çeşitlerine sahip olma</a:t>
            </a:r>
          </a:p>
          <a:p>
            <a:r>
              <a:rPr lang="tr-TR" b="1" dirty="0" smtClean="0"/>
              <a:t>NE YAPTIĞINIZI, NEDEN YAPTIĞINIZI, SONUÇLARI ANLAMADA GELİŞME</a:t>
            </a:r>
          </a:p>
          <a:p>
            <a:r>
              <a:rPr lang="tr-TR" b="1" dirty="0" smtClean="0"/>
              <a:t>Umulmadık ve yeni durumları idare etme yeteneğini geliştirir.</a:t>
            </a:r>
            <a:endParaRPr lang="tr-T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Bir yaklaşıma, duruma karar verirken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rgbClr val="0070C0"/>
                </a:solidFill>
              </a:rPr>
              <a:t>1- Niyetinin, amacının farkında olmak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Bazı şeyler neden yolunda gitti?</a:t>
            </a:r>
          </a:p>
          <a:p>
            <a:pPr>
              <a:buNone/>
            </a:pPr>
            <a:r>
              <a:rPr lang="tr-TR" b="1" dirty="0" smtClean="0"/>
              <a:t>Neden özel bir durum gelişti?</a:t>
            </a:r>
          </a:p>
          <a:p>
            <a:pPr>
              <a:buNone/>
            </a:pPr>
            <a:r>
              <a:rPr lang="tr-TR" b="1" dirty="0" smtClean="0"/>
              <a:t>Olmasını beklediğiniz veya istediğiniz şeyler neden çalışmıyor görünüyor?</a:t>
            </a:r>
          </a:p>
          <a:p>
            <a:pPr>
              <a:buNone/>
            </a:pPr>
            <a:r>
              <a:rPr lang="tr-TR" b="1" dirty="0" smtClean="0"/>
              <a:t>Senin duruma olan katkın, neden olmasını arzu ettiğin kadar etkili olmadı?</a:t>
            </a:r>
          </a:p>
          <a:p>
            <a:pPr>
              <a:buNone/>
            </a:pPr>
            <a:r>
              <a:rPr lang="tr-TR" b="1" dirty="0" smtClean="0"/>
              <a:t>Özel durumlarda neden her zamanki gibi düşünüyor veya davranıyorum?</a:t>
            </a:r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965</Words>
  <Application>Microsoft Office PowerPoint</Application>
  <PresentationFormat>Ekran Gösterisi (4:3)</PresentationFormat>
  <Paragraphs>160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Eleştirel Refleks  (Kritik Yansıma)</vt:lpstr>
      <vt:lpstr>Karakteristikleri</vt:lpstr>
      <vt:lpstr>Bakış açısını değiştirmek</vt:lpstr>
      <vt:lpstr>Deneyime Dönmek</vt:lpstr>
      <vt:lpstr>Kendi rolünüzü analiz etmek</vt:lpstr>
      <vt:lpstr>Slayt 6</vt:lpstr>
      <vt:lpstr>Slayt 7</vt:lpstr>
      <vt:lpstr>Kritik yansımanın faydaları</vt:lpstr>
      <vt:lpstr>Bir yaklaşıma, duruma karar verirken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YAPILACAK</vt:lpstr>
      <vt:lpstr>Çok boyutlu model şeklinde yaklaşmak</vt:lpstr>
      <vt:lpstr>Kritik yansıma için çekirdek model</vt:lpstr>
      <vt:lpstr>Değerlendir</vt:lpstr>
      <vt:lpstr>Yeniden Oluştur</vt:lpstr>
      <vt:lpstr>Analiz et</vt:lpstr>
      <vt:lpstr>Saflaştır</vt:lpstr>
      <vt:lpstr>Uygula</vt:lpstr>
      <vt:lpstr>Prosedür yetersiz olduğunda</vt:lpstr>
      <vt:lpstr>Güzel kararlar verirken</vt:lpstr>
      <vt:lpstr>Rutin olmayan durumlarda yansıma</vt:lpstr>
      <vt:lpstr>Slayt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Kritik Refleks (Kritik Yansıma)</dc:title>
  <dc:creator>sony</dc:creator>
  <cp:lastModifiedBy>sony</cp:lastModifiedBy>
  <cp:revision>74</cp:revision>
  <dcterms:created xsi:type="dcterms:W3CDTF">2013-04-28T09:31:50Z</dcterms:created>
  <dcterms:modified xsi:type="dcterms:W3CDTF">2014-03-16T12:07:41Z</dcterms:modified>
</cp:coreProperties>
</file>