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notesMasterIdLst>
    <p:notesMasterId r:id="rId26"/>
  </p:notesMasterIdLst>
  <p:sldIdLst>
    <p:sldId id="417" r:id="rId2"/>
    <p:sldId id="303" r:id="rId3"/>
    <p:sldId id="281" r:id="rId4"/>
    <p:sldId id="282" r:id="rId5"/>
    <p:sldId id="283" r:id="rId6"/>
    <p:sldId id="284" r:id="rId7"/>
    <p:sldId id="285" r:id="rId8"/>
    <p:sldId id="286" r:id="rId9"/>
    <p:sldId id="323" r:id="rId10"/>
    <p:sldId id="322" r:id="rId11"/>
    <p:sldId id="329" r:id="rId12"/>
    <p:sldId id="325" r:id="rId13"/>
    <p:sldId id="328" r:id="rId14"/>
    <p:sldId id="326" r:id="rId15"/>
    <p:sldId id="324" r:id="rId16"/>
    <p:sldId id="331" r:id="rId17"/>
    <p:sldId id="332" r:id="rId18"/>
    <p:sldId id="415" r:id="rId19"/>
    <p:sldId id="335" r:id="rId20"/>
    <p:sldId id="336" r:id="rId21"/>
    <p:sldId id="338" r:id="rId22"/>
    <p:sldId id="394" r:id="rId23"/>
    <p:sldId id="340" r:id="rId24"/>
    <p:sldId id="341" r:id="rId25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58" autoAdjust="0"/>
  </p:normalViewPr>
  <p:slideViewPr>
    <p:cSldViewPr>
      <p:cViewPr varScale="1">
        <p:scale>
          <a:sx n="49" d="100"/>
          <a:sy n="49" d="100"/>
        </p:scale>
        <p:origin x="-557" y="-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2172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 dirty="0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8125AC7-F3F4-4736-B11E-E0D3050666A7}" type="datetimeFigureOut">
              <a:rPr lang="tr-TR" smtClean="0"/>
              <a:pPr/>
              <a:t>01.03.2014</a:t>
            </a:fld>
            <a:endParaRPr lang="tr-TR" dirty="0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 dirty="0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 dirty="0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A311850-5716-48A4-B24D-81D87E1E52E2}" type="slidenum">
              <a:rPr lang="tr-TR" smtClean="0"/>
              <a:pPr/>
              <a:t>‹#›</a:t>
            </a:fld>
            <a:endParaRPr lang="tr-T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311850-5716-48A4-B24D-81D87E1E52E2}" type="slidenum">
              <a:rPr lang="tr-TR" smtClean="0"/>
              <a:pPr/>
              <a:t>23</a:t>
            </a:fld>
            <a:endParaRPr lang="tr-TR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Başlık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8 Alt Başlık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28" name="27 Veri Yer Tutucusu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1F1B72BB-B816-4953-A6E1-227D6EB79521}" type="datetimeFigureOut">
              <a:rPr lang="tr-TR" smtClean="0"/>
              <a:pPr/>
              <a:t>01.03.2014</a:t>
            </a:fld>
            <a:endParaRPr lang="tr-TR" dirty="0"/>
          </a:p>
        </p:txBody>
      </p:sp>
      <p:sp>
        <p:nvSpPr>
          <p:cNvPr id="17" name="16 Altbilgi Yer Tutucusu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tr-TR" dirty="0"/>
          </a:p>
        </p:txBody>
      </p:sp>
      <p:sp>
        <p:nvSpPr>
          <p:cNvPr id="10" name="9 Dikdörtgen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Dikdörtgen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13 Dikdörtgen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18 Dikdörtgen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Düz Bağlayıcı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17 Düz Bağlayıcı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19 Düz Bağlayıcı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15 Düz Bağlayıcı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14 Düz Bağlayıcı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21 Düz Bağlayıcı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26 Dikdörtgen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20 Oval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Oval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23 Oval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25 Oval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24 Oval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28 Slayt Numarası Yer Tutucusu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C476A002-AE4D-400B-8DBE-0EF64F6976EA}" type="slidenum">
              <a:rPr lang="tr-TR" smtClean="0"/>
              <a:pPr/>
              <a:t>‹#›</a:t>
            </a:fld>
            <a:endParaRPr lang="tr-TR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1B72BB-B816-4953-A6E1-227D6EB79521}" type="datetimeFigureOut">
              <a:rPr lang="tr-TR" smtClean="0"/>
              <a:pPr/>
              <a:t>01.03.2014</a:t>
            </a:fld>
            <a:endParaRPr lang="tr-TR" dirty="0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6A002-AE4D-400B-8DBE-0EF64F6976EA}" type="slidenum">
              <a:rPr lang="tr-TR" smtClean="0"/>
              <a:pPr/>
              <a:t>‹#›</a:t>
            </a:fld>
            <a:endParaRPr lang="tr-TR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1B72BB-B816-4953-A6E1-227D6EB79521}" type="datetimeFigureOut">
              <a:rPr lang="tr-TR" smtClean="0"/>
              <a:pPr/>
              <a:t>01.03.2014</a:t>
            </a:fld>
            <a:endParaRPr lang="tr-TR" dirty="0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6A002-AE4D-400B-8DBE-0EF64F6976EA}" type="slidenum">
              <a:rPr lang="tr-TR" smtClean="0"/>
              <a:pPr/>
              <a:t>‹#›</a:t>
            </a:fld>
            <a:endParaRPr lang="tr-TR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8" name="7 İçerik Yer Tutucusu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1F1B72BB-B816-4953-A6E1-227D6EB79521}" type="datetimeFigureOut">
              <a:rPr lang="tr-TR" smtClean="0"/>
              <a:pPr/>
              <a:t>01.03.2014</a:t>
            </a:fld>
            <a:endParaRPr lang="tr-TR" dirty="0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C476A002-AE4D-400B-8DBE-0EF64F6976EA}" type="slidenum">
              <a:rPr lang="tr-TR" smtClean="0"/>
              <a:pPr/>
              <a:t>‹#›</a:t>
            </a:fld>
            <a:endParaRPr lang="tr-TR" dirty="0"/>
          </a:p>
        </p:txBody>
      </p:sp>
      <p:sp>
        <p:nvSpPr>
          <p:cNvPr id="10" name="9 Altbilgi Yer Tutucusu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tr-TR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1F1B72BB-B816-4953-A6E1-227D6EB79521}" type="datetimeFigureOut">
              <a:rPr lang="tr-TR" smtClean="0"/>
              <a:pPr/>
              <a:t>01.03.2014</a:t>
            </a:fld>
            <a:endParaRPr lang="tr-TR" dirty="0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tr-TR" dirty="0"/>
          </a:p>
        </p:txBody>
      </p:sp>
      <p:sp>
        <p:nvSpPr>
          <p:cNvPr id="9" name="8 Dikdörtgen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Dikdörtgen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Dikdörtgen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Dikdörtgen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Düz Bağlayıcı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13 Düz Bağlayıcı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14 Düz Bağlayıcı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15 Düz Bağlayıcı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16 Düz Bağlayıcı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17 Dikdörtgen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18 Oval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19 Oval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20 Oval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21 Oval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Oval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25 Düz Bağlayıcı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C476A002-AE4D-400B-8DBE-0EF64F6976EA}" type="slidenum">
              <a:rPr lang="tr-TR" smtClean="0"/>
              <a:pPr/>
              <a:t>‹#›</a:t>
            </a:fld>
            <a:endParaRPr lang="tr-TR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1B72BB-B816-4953-A6E1-227D6EB79521}" type="datetimeFigureOut">
              <a:rPr lang="tr-TR" smtClean="0"/>
              <a:pPr/>
              <a:t>01.03.2014</a:t>
            </a:fld>
            <a:endParaRPr lang="tr-TR" dirty="0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6A002-AE4D-400B-8DBE-0EF64F6976EA}" type="slidenum">
              <a:rPr lang="tr-TR" smtClean="0"/>
              <a:pPr/>
              <a:t>‹#›</a:t>
            </a:fld>
            <a:endParaRPr lang="tr-TR" dirty="0"/>
          </a:p>
        </p:txBody>
      </p:sp>
      <p:sp>
        <p:nvSpPr>
          <p:cNvPr id="9" name="8 İçerik Yer Tutucusu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1B72BB-B816-4953-A6E1-227D6EB79521}" type="datetimeFigureOut">
              <a:rPr lang="tr-TR" smtClean="0"/>
              <a:pPr/>
              <a:t>01.03.2014</a:t>
            </a:fld>
            <a:endParaRPr lang="tr-TR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6A002-AE4D-400B-8DBE-0EF64F6976EA}" type="slidenum">
              <a:rPr lang="tr-TR" smtClean="0"/>
              <a:pPr/>
              <a:t>‹#›</a:t>
            </a:fld>
            <a:endParaRPr lang="tr-TR" dirty="0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3" name="12 İçerik Yer Tutucusu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2" name="11 Metin Yer Tutucusu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14" name="13 Metin Yer Tutucusu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6" name="5 Veri Yer Tutucusu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1F1B72BB-B816-4953-A6E1-227D6EB79521}" type="datetimeFigureOut">
              <a:rPr lang="tr-TR" smtClean="0"/>
              <a:pPr/>
              <a:t>01.03.2014</a:t>
            </a:fld>
            <a:endParaRPr lang="tr-TR" dirty="0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C476A002-AE4D-400B-8DBE-0EF64F6976EA}" type="slidenum">
              <a:rPr lang="tr-TR" smtClean="0"/>
              <a:pPr/>
              <a:t>‹#›</a:t>
            </a:fld>
            <a:endParaRPr lang="tr-TR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tr-TR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1B72BB-B816-4953-A6E1-227D6EB79521}" type="datetimeFigureOut">
              <a:rPr lang="tr-TR" smtClean="0"/>
              <a:pPr/>
              <a:t>01.03.2014</a:t>
            </a:fld>
            <a:endParaRPr lang="tr-TR" dirty="0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6A002-AE4D-400B-8DBE-0EF64F6976EA}" type="slidenum">
              <a:rPr lang="tr-TR" smtClean="0"/>
              <a:pPr/>
              <a:t>‹#›</a:t>
            </a:fld>
            <a:endParaRPr lang="tr-TR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Düz Bağlayıcı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8" name="7 Düz Bağlayıcı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8 Düz Bağlayıcı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10 Düz Bağlayıcı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Dikdörtgen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Düz Bağlayıcı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13 Oval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17 İçerik Yer Tutucusu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21" name="20 Veri Yer Tutucusu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1F1B72BB-B816-4953-A6E1-227D6EB79521}" type="datetimeFigureOut">
              <a:rPr lang="tr-TR" smtClean="0"/>
              <a:pPr/>
              <a:t>01.03.2014</a:t>
            </a:fld>
            <a:endParaRPr lang="tr-TR" dirty="0"/>
          </a:p>
        </p:txBody>
      </p:sp>
      <p:sp>
        <p:nvSpPr>
          <p:cNvPr id="22" name="21 Slayt Numarası Yer Tutucusu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C476A002-AE4D-400B-8DBE-0EF64F6976EA}" type="slidenum">
              <a:rPr lang="tr-TR" smtClean="0"/>
              <a:pPr/>
              <a:t>‹#›</a:t>
            </a:fld>
            <a:endParaRPr lang="tr-TR" dirty="0"/>
          </a:p>
        </p:txBody>
      </p:sp>
      <p:sp>
        <p:nvSpPr>
          <p:cNvPr id="23" name="22 Altbilgi Yer Tutucusu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tr-TR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Düz Bağlayıcı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12 Oval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10" name="9 Düz Bağlayıcı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10 Dikdörtgen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Düz Bağlayıcı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18 Düz Bağlayıcı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19 Düz Bağlayıcı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16 Veri Yer Tutucusu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1F1B72BB-B816-4953-A6E1-227D6EB79521}" type="datetimeFigureOut">
              <a:rPr lang="tr-TR" smtClean="0"/>
              <a:pPr/>
              <a:t>01.03.2014</a:t>
            </a:fld>
            <a:endParaRPr lang="tr-TR" dirty="0"/>
          </a:p>
        </p:txBody>
      </p:sp>
      <p:sp>
        <p:nvSpPr>
          <p:cNvPr id="18" name="17 Slayt Numarası Yer Tutucusu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C476A002-AE4D-400B-8DBE-0EF64F6976EA}" type="slidenum">
              <a:rPr lang="tr-TR" smtClean="0"/>
              <a:pPr/>
              <a:t>‹#›</a:t>
            </a:fld>
            <a:endParaRPr lang="tr-TR" dirty="0"/>
          </a:p>
        </p:txBody>
      </p:sp>
      <p:sp>
        <p:nvSpPr>
          <p:cNvPr id="21" name="20 Altbilgi Yer Tutucusu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tr-TR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15 Düz Bağlayıcı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2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3" name="1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4" name="13 Veri Yer Tutucusu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1F1B72BB-B816-4953-A6E1-227D6EB79521}" type="datetimeFigureOut">
              <a:rPr lang="tr-TR" smtClean="0"/>
              <a:pPr/>
              <a:t>01.03.2014</a:t>
            </a:fld>
            <a:endParaRPr lang="tr-TR" dirty="0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tr-TR" dirty="0"/>
          </a:p>
        </p:txBody>
      </p:sp>
      <p:sp>
        <p:nvSpPr>
          <p:cNvPr id="7" name="6 Düz Bağlayıcı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8 Düz Bağlayıcı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9 Dikdörtgen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Düz Bağlayıcı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Oval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C476A002-AE4D-400B-8DBE-0EF64F6976EA}" type="slidenum">
              <a:rPr lang="tr-TR" smtClean="0"/>
              <a:pPr/>
              <a:t>‹#›</a:t>
            </a:fld>
            <a:endParaRPr lang="tr-T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-108520" y="1064493"/>
            <a:ext cx="9433048" cy="5793507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None/>
              <a:defRPr/>
            </a:pPr>
            <a:r>
              <a:rPr lang="tr-TR" sz="2800" dirty="0" smtClean="0">
                <a:solidFill>
                  <a:srgbClr val="FFFF00"/>
                </a:solidFill>
                <a:latin typeface="Arial Black" pitchFamily="34" charset="0"/>
              </a:rPr>
              <a:t>                </a:t>
            </a:r>
            <a:r>
              <a:rPr lang="tr-TR" sz="2800" dirty="0" smtClean="0"/>
              <a:t>       </a:t>
            </a:r>
            <a:endParaRPr lang="tr-TR" sz="2800" dirty="0" smtClean="0"/>
          </a:p>
          <a:p>
            <a:pPr>
              <a:buFont typeface="Wingdings" pitchFamily="2" charset="2"/>
              <a:buNone/>
              <a:defRPr/>
            </a:pPr>
            <a:r>
              <a:rPr lang="tr-TR" sz="2800" dirty="0" smtClean="0">
                <a:solidFill>
                  <a:srgbClr val="FF0000"/>
                </a:solidFill>
              </a:rPr>
              <a:t>                                 </a:t>
            </a:r>
            <a:endParaRPr lang="tr-TR" sz="2800" dirty="0" smtClean="0">
              <a:solidFill>
                <a:srgbClr val="FF0000"/>
              </a:solidFill>
            </a:endParaRPr>
          </a:p>
          <a:p>
            <a:pPr>
              <a:buFont typeface="Wingdings" pitchFamily="2" charset="2"/>
              <a:buNone/>
              <a:defRPr/>
            </a:pPr>
            <a:r>
              <a:rPr lang="tr-TR" sz="2800" dirty="0" smtClean="0">
                <a:solidFill>
                  <a:srgbClr val="FF0000"/>
                </a:solidFill>
              </a:rPr>
              <a:t> </a:t>
            </a:r>
            <a:r>
              <a:rPr lang="tr-TR" sz="2800" dirty="0" smtClean="0">
                <a:solidFill>
                  <a:srgbClr val="FF0000"/>
                </a:solidFill>
              </a:rPr>
              <a:t>                 </a:t>
            </a:r>
            <a:r>
              <a:rPr lang="tr-TR" sz="2800" dirty="0" smtClean="0">
                <a:solidFill>
                  <a:srgbClr val="FF0000"/>
                </a:solidFill>
              </a:rPr>
              <a:t>  </a:t>
            </a:r>
            <a:r>
              <a:rPr lang="tr-TR" sz="3200" dirty="0" smtClean="0">
                <a:solidFill>
                  <a:srgbClr val="FF0000"/>
                </a:solidFill>
              </a:rPr>
              <a:t>DÜŞÜNME EGZERSİZLERİ</a:t>
            </a:r>
            <a:endParaRPr lang="tr-TR" sz="3200" dirty="0" smtClean="0"/>
          </a:p>
          <a:p>
            <a:pPr>
              <a:buFont typeface="Wingdings" pitchFamily="2" charset="2"/>
              <a:buNone/>
              <a:defRPr/>
            </a:pPr>
            <a:endParaRPr lang="tr-TR" dirty="0" smtClean="0"/>
          </a:p>
          <a:p>
            <a:pPr>
              <a:buFont typeface="Wingdings" pitchFamily="2" charset="2"/>
              <a:buNone/>
              <a:defRPr/>
            </a:pPr>
            <a:endParaRPr lang="tr-TR" sz="2800" dirty="0" smtClean="0"/>
          </a:p>
          <a:p>
            <a:pPr>
              <a:buFont typeface="Wingdings" pitchFamily="2" charset="2"/>
              <a:buNone/>
              <a:defRPr/>
            </a:pPr>
            <a:r>
              <a:rPr lang="tr-TR" sz="2800" dirty="0" smtClean="0">
                <a:solidFill>
                  <a:srgbClr val="FF0000"/>
                </a:solidFill>
              </a:rPr>
              <a:t>             </a:t>
            </a:r>
          </a:p>
          <a:p>
            <a:pPr>
              <a:buFont typeface="Wingdings" pitchFamily="2" charset="2"/>
              <a:buNone/>
              <a:defRPr/>
            </a:pPr>
            <a:r>
              <a:rPr lang="tr-TR" dirty="0" smtClean="0">
                <a:solidFill>
                  <a:srgbClr val="FF0000"/>
                </a:solidFill>
              </a:rPr>
              <a:t>                     </a:t>
            </a:r>
            <a:endParaRPr lang="tr-TR" dirty="0" smtClean="0">
              <a:solidFill>
                <a:srgbClr val="FF0000"/>
              </a:solidFill>
            </a:endParaRPr>
          </a:p>
          <a:p>
            <a:pPr>
              <a:buFont typeface="Wingdings" pitchFamily="2" charset="2"/>
              <a:buNone/>
              <a:defRPr/>
            </a:pPr>
            <a:r>
              <a:rPr lang="tr-TR" sz="1800" dirty="0" smtClean="0">
                <a:solidFill>
                  <a:srgbClr val="FF0000"/>
                </a:solidFill>
              </a:rPr>
              <a:t> </a:t>
            </a:r>
            <a:r>
              <a:rPr lang="tr-TR" sz="1800" dirty="0" smtClean="0">
                <a:solidFill>
                  <a:srgbClr val="FF0000"/>
                </a:solidFill>
              </a:rPr>
              <a:t>  </a:t>
            </a:r>
            <a:r>
              <a:rPr lang="tr-TR" sz="1800" dirty="0" smtClean="0">
                <a:solidFill>
                  <a:srgbClr val="FF0000"/>
                </a:solidFill>
              </a:rPr>
              <a:t>KEŞŞAF </a:t>
            </a:r>
            <a:r>
              <a:rPr lang="tr-TR" sz="1800" dirty="0" smtClean="0">
                <a:solidFill>
                  <a:srgbClr val="FF0000"/>
                </a:solidFill>
              </a:rPr>
              <a:t>G.S.İ KULÜBÜ </a:t>
            </a:r>
            <a:r>
              <a:rPr lang="tr-TR" sz="1800" dirty="0" smtClean="0">
                <a:solidFill>
                  <a:srgbClr val="FF0000"/>
                </a:solidFill>
              </a:rPr>
              <a:t>KRİTİK VE ANALİTİK DÜŞÜNME (KAD) KOMİSYONU</a:t>
            </a:r>
          </a:p>
          <a:p>
            <a:pPr>
              <a:buFont typeface="Wingdings" pitchFamily="2" charset="2"/>
              <a:buNone/>
              <a:defRPr/>
            </a:pPr>
            <a:r>
              <a:rPr lang="tr-TR" sz="1800" dirty="0" smtClean="0">
                <a:solidFill>
                  <a:srgbClr val="FF0000"/>
                </a:solidFill>
              </a:rPr>
              <a:t>   TARAFINDAN HAZIRLANMIŞTIR.</a:t>
            </a:r>
            <a:endParaRPr lang="tr-TR" sz="1800" dirty="0">
              <a:solidFill>
                <a:srgbClr val="FF0000"/>
              </a:solidFill>
            </a:endParaRPr>
          </a:p>
        </p:txBody>
      </p:sp>
      <p:sp>
        <p:nvSpPr>
          <p:cNvPr id="3078" name="7 Dikdörtgen"/>
          <p:cNvSpPr>
            <a:spLocks noChangeArrowheads="1"/>
          </p:cNvSpPr>
          <p:nvPr/>
        </p:nvSpPr>
        <p:spPr bwMode="auto">
          <a:xfrm>
            <a:off x="7092950" y="1557338"/>
            <a:ext cx="795338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tr-TR">
                <a:solidFill>
                  <a:srgbClr val="66FF66"/>
                </a:solidFill>
                <a:latin typeface="Arial Black" pitchFamily="34" charset="0"/>
              </a:rPr>
              <a:t>K</a:t>
            </a:r>
            <a:r>
              <a:rPr lang="tr-TR">
                <a:solidFill>
                  <a:srgbClr val="FFFF00"/>
                </a:solidFill>
                <a:latin typeface="Arial Black" pitchFamily="34" charset="0"/>
              </a:rPr>
              <a:t>AD</a:t>
            </a:r>
            <a:endParaRPr lang="tr-TR"/>
          </a:p>
        </p:txBody>
      </p:sp>
    </p:spTree>
  </p:cSld>
  <p:clrMapOvr>
    <a:masterClrMapping/>
  </p:clrMapOvr>
  <p:transition advClick="0" advTm="5000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tr-TR" sz="3600" dirty="0" smtClean="0"/>
              <a:t>Doğru olan bir şey, davranış vb her zaman doğrumu dur?				(Doğru ve yanlış zamana göre değişir mi?)</a:t>
            </a:r>
            <a:endParaRPr lang="tr-TR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457200" y="357166"/>
            <a:ext cx="7467600" cy="4572032"/>
          </a:xfrm>
        </p:spPr>
        <p:txBody>
          <a:bodyPr/>
          <a:lstStyle/>
          <a:p>
            <a:endParaRPr lang="tr-TR" dirty="0"/>
          </a:p>
        </p:txBody>
      </p:sp>
      <p:sp>
        <p:nvSpPr>
          <p:cNvPr id="4" name="3 Dikdörtgen"/>
          <p:cNvSpPr/>
          <p:nvPr/>
        </p:nvSpPr>
        <p:spPr>
          <a:xfrm>
            <a:off x="714348" y="1643050"/>
            <a:ext cx="6572296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3600" dirty="0" smtClean="0"/>
              <a:t>   Doğru olan bir şey, davranış vb, her kişiye göre doğrumu dur?						(Doğru ve yanlış kişiye göre değişir mi?)</a:t>
            </a:r>
            <a:endParaRPr lang="tr-TR" sz="36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tr-TR" sz="3600" dirty="0" smtClean="0"/>
              <a:t>       Doğruyu nasıl bulursun?		</a:t>
            </a:r>
            <a:endParaRPr lang="tr-TR" sz="3600" dirty="0"/>
          </a:p>
        </p:txBody>
      </p:sp>
      <p:sp>
        <p:nvSpPr>
          <p:cNvPr id="4" name="3 Dikdörtgen"/>
          <p:cNvSpPr/>
          <p:nvPr/>
        </p:nvSpPr>
        <p:spPr>
          <a:xfrm>
            <a:off x="1835696" y="2996952"/>
            <a:ext cx="6000792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800" dirty="0" smtClean="0"/>
              <a:t>Saatin kaç olduğunu kaç şekilde öğrenebiliriz?</a:t>
            </a:r>
            <a:endParaRPr lang="tr-TR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457200" y="785794"/>
            <a:ext cx="7467600" cy="5688158"/>
          </a:xfrm>
        </p:spPr>
        <p:txBody>
          <a:bodyPr>
            <a:normAutofit/>
          </a:bodyPr>
          <a:lstStyle/>
          <a:p>
            <a:r>
              <a:rPr lang="tr-TR" sz="4400" dirty="0" smtClean="0"/>
              <a:t>                                                                          								</a:t>
            </a:r>
            <a:r>
              <a:rPr lang="tr-TR" sz="3600" dirty="0" smtClean="0"/>
              <a:t>Arazide yönümüzü nasıl buluruz? </a:t>
            </a:r>
            <a:endParaRPr lang="tr-TR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8186766" cy="4873752"/>
          </a:xfrm>
        </p:spPr>
        <p:txBody>
          <a:bodyPr>
            <a:normAutofit/>
          </a:bodyPr>
          <a:lstStyle/>
          <a:p>
            <a:r>
              <a:rPr lang="tr-TR" sz="6000" dirty="0" smtClean="0"/>
              <a:t>ZİHNİ ESNETMEK							</a:t>
            </a:r>
            <a:endParaRPr lang="tr-TR" sz="6000" dirty="0"/>
          </a:p>
        </p:txBody>
      </p:sp>
      <p:sp>
        <p:nvSpPr>
          <p:cNvPr id="4" name="3 Dikdörtgen"/>
          <p:cNvSpPr/>
          <p:nvPr/>
        </p:nvSpPr>
        <p:spPr>
          <a:xfrm>
            <a:off x="714348" y="3071810"/>
            <a:ext cx="7500990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3200" dirty="0" smtClean="0"/>
              <a:t> 					    	     										Bir nesneyi kaç değişik amaç için kullanabilirsiniz? Çok mantıklı olmak zorunda değil.									</a:t>
            </a:r>
            <a:r>
              <a:rPr lang="tr-TR" dirty="0" smtClean="0"/>
              <a:t>				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endParaRPr lang="tr-TR" sz="4400" dirty="0" smtClean="0"/>
          </a:p>
          <a:p>
            <a:r>
              <a:rPr lang="tr-TR" sz="4400" dirty="0" smtClean="0"/>
              <a:t>                  Balon	</a:t>
            </a:r>
            <a:endParaRPr lang="tr-TR" sz="4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tr-TR" sz="4000" dirty="0" smtClean="0"/>
          </a:p>
          <a:p>
            <a:r>
              <a:rPr lang="tr-TR" sz="4000" dirty="0" smtClean="0"/>
              <a:t>          Plastik su şişesi								</a:t>
            </a:r>
            <a:r>
              <a:rPr lang="tr-TR" dirty="0" smtClean="0"/>
              <a:t>					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467544" y="1196752"/>
            <a:ext cx="8003232" cy="4873752"/>
          </a:xfrm>
        </p:spPr>
        <p:txBody>
          <a:bodyPr>
            <a:normAutofit/>
          </a:bodyPr>
          <a:lstStyle/>
          <a:p>
            <a:r>
              <a:rPr lang="tr-TR" sz="5400" dirty="0" smtClean="0"/>
              <a:t>Analitik düşünme oyunu</a:t>
            </a:r>
          </a:p>
          <a:p>
            <a:pPr>
              <a:buNone/>
            </a:pPr>
            <a:r>
              <a:rPr lang="tr-TR" sz="4400" dirty="0" smtClean="0"/>
              <a:t>   </a:t>
            </a:r>
            <a:r>
              <a:rPr lang="tr-TR" sz="3600" dirty="0" smtClean="0"/>
              <a:t>İkililer arasında farklı bağlanyılar kurmaya çalışın.							</a:t>
            </a:r>
          </a:p>
          <a:p>
            <a:pPr>
              <a:buNone/>
            </a:pPr>
            <a:r>
              <a:rPr lang="tr-TR" sz="4000" dirty="0" smtClean="0"/>
              <a:t>       çay bardağı – çay kaşığı </a:t>
            </a:r>
            <a:endParaRPr lang="tr-TR" sz="4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-214346" y="2214554"/>
            <a:ext cx="8139146" cy="4259398"/>
          </a:xfrm>
        </p:spPr>
        <p:txBody>
          <a:bodyPr>
            <a:normAutofit/>
          </a:bodyPr>
          <a:lstStyle/>
          <a:p>
            <a:pPr lvl="8">
              <a:buNone/>
            </a:pPr>
            <a:r>
              <a:rPr lang="tr-TR" sz="4000" dirty="0" smtClean="0"/>
              <a:t>şemsiye - yağmur</a:t>
            </a:r>
            <a:endParaRPr lang="tr-TR" sz="4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tr-TR" sz="3600" dirty="0" smtClean="0"/>
              <a:t>  Bir amacı kaç değişik yolla gerçekleştirebilirsiniz?								</a:t>
            </a:r>
            <a:r>
              <a:rPr lang="tr-TR" sz="4000" dirty="0" smtClean="0"/>
              <a:t>	</a:t>
            </a:r>
            <a:r>
              <a:rPr lang="tr-TR" sz="3200" dirty="0" smtClean="0"/>
              <a:t>Örnek: Muhabbeti arttırmak</a:t>
            </a:r>
            <a:r>
              <a:rPr lang="tr-TR" sz="4000" dirty="0" smtClean="0"/>
              <a:t>	</a:t>
            </a:r>
            <a:endParaRPr lang="tr-TR" sz="4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tr-TR" sz="6000" dirty="0" smtClean="0"/>
              <a:t>EMPATİ GELİŞTİRMEK</a:t>
            </a:r>
            <a:endParaRPr lang="tr-TR" sz="6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tr-TR" sz="4400" dirty="0" smtClean="0"/>
              <a:t>                                                                     </a:t>
            </a:r>
            <a:r>
              <a:rPr lang="tr-TR" sz="3200" dirty="0" smtClean="0"/>
              <a:t>Türkiye - Fas arasındaki   turizmi geliştirmek</a:t>
            </a:r>
            <a:endParaRPr lang="tr-TR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8329642" cy="4873752"/>
          </a:xfrm>
        </p:spPr>
        <p:txBody>
          <a:bodyPr/>
          <a:lstStyle/>
          <a:p>
            <a:r>
              <a:rPr lang="tr-TR" sz="6000" dirty="0" smtClean="0"/>
              <a:t>    </a:t>
            </a:r>
            <a:r>
              <a:rPr lang="tr-TR" sz="5400" dirty="0" smtClean="0"/>
              <a:t>KAVRAMLARI SOMUTLAŞTIRMAK															</a:t>
            </a:r>
            <a:endParaRPr lang="tr-TR" sz="5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sz="3600" dirty="0" smtClean="0"/>
              <a:t> Çocuğumun okulda </a:t>
            </a:r>
            <a:r>
              <a:rPr lang="tr-TR" sz="3600" b="1" dirty="0" smtClean="0"/>
              <a:t>başarılı olmasını </a:t>
            </a:r>
            <a:r>
              <a:rPr lang="tr-TR" sz="3600" dirty="0" smtClean="0"/>
              <a:t>istiyorum				</a:t>
            </a:r>
            <a:r>
              <a:rPr lang="tr-TR" dirty="0" smtClean="0"/>
              <a:t>ifadesinde	</a:t>
            </a:r>
          </a:p>
          <a:p>
            <a:pPr>
              <a:buNone/>
            </a:pPr>
            <a:r>
              <a:rPr lang="tr-TR" sz="2800" dirty="0" smtClean="0"/>
              <a:t>   Başarılı olmakdan kasıt nedir? Diye düşünürsek pek çok şey bulabiliriz.</a:t>
            </a:r>
          </a:p>
          <a:p>
            <a:pPr>
              <a:buNone/>
            </a:pPr>
            <a:r>
              <a:rPr lang="tr-TR" sz="2800" dirty="0" smtClean="0"/>
              <a:t>(derslerinde, arkadaş ilişkilerinde sorun yaşamaması, kişilik sahibi olması, iyi bir  öğrenim görüp,eğitim alması vb.) </a:t>
            </a:r>
            <a:endParaRPr lang="tr-TR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457200" y="1071546"/>
            <a:ext cx="7467600" cy="5402406"/>
          </a:xfrm>
        </p:spPr>
        <p:txBody>
          <a:bodyPr>
            <a:normAutofit/>
          </a:bodyPr>
          <a:lstStyle/>
          <a:p>
            <a:r>
              <a:rPr lang="tr-TR" sz="4000" dirty="0" smtClean="0"/>
              <a:t>Sporcuların </a:t>
            </a:r>
            <a:r>
              <a:rPr lang="tr-TR" sz="4000" b="1" dirty="0" smtClean="0"/>
              <a:t>performansları</a:t>
            </a:r>
            <a:r>
              <a:rPr lang="tr-TR" sz="4000" dirty="0" smtClean="0"/>
              <a:t> göz doldurdu. 							</a:t>
            </a:r>
            <a:r>
              <a:rPr lang="tr-TR" sz="3600" dirty="0" smtClean="0"/>
              <a:t>											(</a:t>
            </a:r>
            <a:r>
              <a:rPr lang="tr-TR" sz="2800" dirty="0" smtClean="0"/>
              <a:t>kondisyonları , yetenekleri ,takım hali, ekip çalışması, kurallara uyması vb olabilir)</a:t>
            </a:r>
            <a:endParaRPr lang="tr-TR" sz="2800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tr-TR" sz="4000" dirty="0" smtClean="0"/>
              <a:t>   							   </a:t>
            </a:r>
            <a:r>
              <a:rPr lang="tr-TR" sz="3600" dirty="0" smtClean="0"/>
              <a:t>Sizde bir ifade üretin, bu ifadeden hangi niyetlerin çıkarılabileceğine örnekler vermeye çalışın.</a:t>
            </a:r>
            <a:endParaRPr lang="tr-TR" sz="3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539552" y="1340768"/>
            <a:ext cx="7467600" cy="4873752"/>
          </a:xfrm>
        </p:spPr>
        <p:txBody>
          <a:bodyPr>
            <a:normAutofit/>
          </a:bodyPr>
          <a:lstStyle/>
          <a:p>
            <a:r>
              <a:rPr lang="tr-TR" sz="3200" dirty="0" smtClean="0"/>
              <a:t>Akşam işinizden eve geldiğinizde sizin yolunuzu gözleyen eşiniz ve çocuğunuz sizden ne ister? Yani akşama kadar evde eşinizin gelmesini bekleyen siz olsaydınız, eşiniz eve geldiğinde ne tür davranışlar sergilemesini isterdiniz?	</a:t>
            </a:r>
            <a:endParaRPr lang="tr-TR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sz="3600" dirty="0" smtClean="0"/>
              <a:t>İş yerinde yöneticisiniz. Emrinizde çalışan bir çok personeliniz var. Acaba personeliniz sizden ne bekler?	</a:t>
            </a:r>
            <a:r>
              <a:rPr lang="tr-TR" sz="4400" dirty="0" smtClean="0"/>
              <a:t>							</a:t>
            </a:r>
            <a:r>
              <a:rPr lang="tr-TR" dirty="0" smtClean="0"/>
              <a:t>			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tr-TR" sz="3600" dirty="0" smtClean="0"/>
              <a:t>Öğrencilerine ders anlatan öğretmen olduğunuzu düşünün. Siz öğrenci olsaydınız nasıl bir öğretmen profilini tercih ederdiniz?	</a:t>
            </a:r>
            <a:endParaRPr lang="tr-TR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tr-TR" sz="3600" dirty="0" smtClean="0"/>
              <a:t>Alış veriş mağazasının sahibi ya da yöneticisi olduğunuzu varsayın. Kendinizi alış veriş için mağazanıza gelen müşteri olarak düşleyin. Mağazadan ne beklersiniz?</a:t>
            </a:r>
            <a:r>
              <a:rPr lang="tr-TR" sz="4000" dirty="0" smtClean="0"/>
              <a:t>		</a:t>
            </a:r>
            <a:endParaRPr lang="tr-TR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tr-TR" sz="3600" dirty="0" smtClean="0"/>
              <a:t>Resmi bir kuruma gidiyorsunuz ve oradaki görevlinin sizinle yeteri kadar ilgilenmediğini görüyorsunuz. Bunun nedenleri sizce neler olabilir?	</a:t>
            </a:r>
            <a:endParaRPr lang="tr-TR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dirty="0" smtClean="0"/>
              <a:t> </a:t>
            </a:r>
            <a:r>
              <a:rPr lang="tr-TR" sz="3600" dirty="0" smtClean="0"/>
              <a:t>Kişilerin sergilediği olumsuz davranışların toplum hayatına yönelik etkileri nelerdir?	</a:t>
            </a:r>
            <a:r>
              <a:rPr lang="tr-TR" sz="4400" dirty="0" smtClean="0"/>
              <a:t> </a:t>
            </a:r>
            <a:endParaRPr lang="tr-TR" sz="4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tr-TR" sz="3600" dirty="0" smtClean="0"/>
              <a:t>Doğru olan bir şey, davranış vb her yerde doğrumu dur?			(Doğru ve yanlış yere göre değişir mi?)</a:t>
            </a:r>
            <a:endParaRPr lang="tr-TR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umba">
  <a:themeElements>
    <a:clrScheme name="Cumba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Cumba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umba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2401</TotalTime>
  <Words>253</Words>
  <Application>Microsoft Office PowerPoint</Application>
  <PresentationFormat>Ekran Gösterisi (4:3)</PresentationFormat>
  <Paragraphs>42</Paragraphs>
  <Slides>24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24</vt:i4>
      </vt:variant>
    </vt:vector>
  </HeadingPairs>
  <TitlesOfParts>
    <vt:vector size="25" baseType="lpstr">
      <vt:lpstr>Cumba</vt:lpstr>
      <vt:lpstr>Slayt 1</vt:lpstr>
      <vt:lpstr>Slayt 2</vt:lpstr>
      <vt:lpstr>Slayt 3</vt:lpstr>
      <vt:lpstr>Slayt 4</vt:lpstr>
      <vt:lpstr>Slayt 5</vt:lpstr>
      <vt:lpstr>Slayt 6</vt:lpstr>
      <vt:lpstr>Slayt 7</vt:lpstr>
      <vt:lpstr>Slayt 8</vt:lpstr>
      <vt:lpstr>Slayt 9</vt:lpstr>
      <vt:lpstr>Slayt 10</vt:lpstr>
      <vt:lpstr>Slayt 11</vt:lpstr>
      <vt:lpstr>Slayt 12</vt:lpstr>
      <vt:lpstr>Slayt 13</vt:lpstr>
      <vt:lpstr>Slayt 14</vt:lpstr>
      <vt:lpstr>Slayt 15</vt:lpstr>
      <vt:lpstr>Slayt 16</vt:lpstr>
      <vt:lpstr>Slayt 17</vt:lpstr>
      <vt:lpstr>Slayt 18</vt:lpstr>
      <vt:lpstr>Slayt 19</vt:lpstr>
      <vt:lpstr>Slayt 20</vt:lpstr>
      <vt:lpstr>Slayt 21</vt:lpstr>
      <vt:lpstr>Slayt 22</vt:lpstr>
      <vt:lpstr>Slayt 23</vt:lpstr>
      <vt:lpstr>Slayt 24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Daha İyİ düşünmeyİ öğrenmek kadar muhteşem Bİr şey yoktur. Anonİm  </dc:title>
  <dc:creator>kuddusi</dc:creator>
  <cp:lastModifiedBy>sony</cp:lastModifiedBy>
  <cp:revision>224</cp:revision>
  <dcterms:created xsi:type="dcterms:W3CDTF">2010-03-05T19:47:07Z</dcterms:created>
  <dcterms:modified xsi:type="dcterms:W3CDTF">2014-03-01T20:02:20Z</dcterms:modified>
</cp:coreProperties>
</file>